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14"/>
  </p:notesMasterIdLst>
  <p:sldIdLst>
    <p:sldId id="351" r:id="rId2"/>
    <p:sldId id="333" r:id="rId3"/>
    <p:sldId id="361" r:id="rId4"/>
    <p:sldId id="303" r:id="rId5"/>
    <p:sldId id="339" r:id="rId6"/>
    <p:sldId id="325" r:id="rId7"/>
    <p:sldId id="326" r:id="rId8"/>
    <p:sldId id="360" r:id="rId9"/>
    <p:sldId id="362" r:id="rId10"/>
    <p:sldId id="363" r:id="rId11"/>
    <p:sldId id="365" r:id="rId12"/>
    <p:sldId id="364" r:id="rId13"/>
  </p:sldIdLst>
  <p:sldSz cx="6858000" cy="9144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EFA534B-AB97-42F1-AA47-541FCEBBABF5}">
          <p14:sldIdLst>
            <p14:sldId id="351"/>
            <p14:sldId id="333"/>
            <p14:sldId id="361"/>
            <p14:sldId id="303"/>
            <p14:sldId id="339"/>
            <p14:sldId id="325"/>
            <p14:sldId id="326"/>
            <p14:sldId id="360"/>
            <p14:sldId id="362"/>
            <p14:sldId id="363"/>
            <p14:sldId id="365"/>
            <p14:sldId id="364"/>
          </p14:sldIdLst>
        </p14:section>
        <p14:section name="タイトルなしのセクション" id="{B680BAB6-D0A9-41A8-B280-2090631B80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694">
          <p15:clr>
            <a:srgbClr val="A4A3A4"/>
          </p15:clr>
        </p15:guide>
        <p15:guide id="2" pos="42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FFCC66"/>
    <a:srgbClr val="FFCC99"/>
    <a:srgbClr val="FFFF99"/>
    <a:srgbClr val="FF990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7" autoAdjust="0"/>
    <p:restoredTop sz="95726" autoAdjust="0"/>
  </p:normalViewPr>
  <p:slideViewPr>
    <p:cSldViewPr snapToGrid="0">
      <p:cViewPr varScale="1">
        <p:scale>
          <a:sx n="69" d="100"/>
          <a:sy n="69" d="100"/>
        </p:scale>
        <p:origin x="2381" y="72"/>
      </p:cViewPr>
      <p:guideLst>
        <p:guide orient="horz" pos="4694"/>
        <p:guide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6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25CB2C9-A029-08D9-952C-AB054D37D6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61BE5C6-4B6B-07CE-88E0-DDA2568B17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9F7D3B-0091-44DD-8EA1-DC0F1F00F724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E47C4E5D-CACF-2646-F5DD-66A6D4785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6" tIns="47308" rIns="94616" bIns="4730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146D9B0F-5D4B-1814-D439-6CB129163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6900" cy="4605338"/>
          </a:xfrm>
          <a:prstGeom prst="rect">
            <a:avLst/>
          </a:prstGeom>
        </p:spPr>
        <p:txBody>
          <a:bodyPr vert="horz" lIns="94616" tIns="47308" rIns="94616" bIns="4730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94295DE-8D29-22AE-C3F2-E9C0203D88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616" tIns="47308" rIns="94616" bIns="47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3C9CCAB-E1E5-2F79-9AA8-4E6A331DB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616" tIns="47308" rIns="94616" bIns="47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16E0C4-C35C-49F4-8C52-15A660DDAE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F37BC5F1-1743-2BC8-C6F3-B6F905DFC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6F701621-52D3-4F08-15D9-F8E82BA0D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7F38BF1F-AB78-3E33-8E4F-DD8F95ED8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663B9D8-75DA-40F6-B5A6-E2F29BB41697}" type="slidenum">
              <a:rPr lang="ja-JP" altLang="en-US" smtClean="0"/>
              <a:pPr>
                <a:spcBef>
                  <a:spcPct val="0"/>
                </a:spcBef>
              </a:pPr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6197D-2A6A-15AC-4DF3-B7776085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CB1916B0-AFF0-F78B-2186-B77FC2CC6C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1AEF2901-FCE5-F40F-57A6-66450A400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E46FF1E5-AD3D-D3C6-43B5-A851B4190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D8C667-7409-45EA-9F2B-922320094B03}" type="slidenum">
              <a:rPr lang="ja-JP" altLang="en-US" smtClean="0"/>
              <a:pPr>
                <a:spcBef>
                  <a:spcPct val="0"/>
                </a:spcBef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407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85A6-AD88-A553-6AC4-6E8F439A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712F6847-AF91-E337-A88F-969E9575BC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4BB38E19-75B9-C911-2DB5-1C3887E02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656A8562-45B1-EEF1-6915-C8348684B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D8C667-7409-45EA-9F2B-922320094B03}" type="slidenum">
              <a:rPr lang="ja-JP" altLang="en-US" smtClean="0"/>
              <a:pPr>
                <a:spcBef>
                  <a:spcPct val="0"/>
                </a:spcBef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08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2BD5-BC7C-1738-5B6A-0855ADAB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23880A87-C049-276A-736B-DA33BDE17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3C3F625F-2F9A-3609-CCFC-86F6D6C85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BFB3D85C-6A0B-576F-911F-BD3C70B24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D8C667-7409-45EA-9F2B-922320094B03}" type="slidenum">
              <a:rPr lang="ja-JP" altLang="en-US" smtClean="0"/>
              <a:pPr>
                <a:spcBef>
                  <a:spcPct val="0"/>
                </a:spcBef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544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>
            <a:extLst>
              <a:ext uri="{FF2B5EF4-FFF2-40B4-BE49-F238E27FC236}">
                <a16:creationId xmlns:a16="http://schemas.microsoft.com/office/drawing/2014/main" id="{B380F233-AD8A-4FA5-7501-8D687AB923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>
            <a:extLst>
              <a:ext uri="{FF2B5EF4-FFF2-40B4-BE49-F238E27FC236}">
                <a16:creationId xmlns:a16="http://schemas.microsoft.com/office/drawing/2014/main" id="{179BC365-7FB4-C3C6-98F0-E949CA864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0" name="スライド番号プレースホルダ 3">
            <a:extLst>
              <a:ext uri="{FF2B5EF4-FFF2-40B4-BE49-F238E27FC236}">
                <a16:creationId xmlns:a16="http://schemas.microsoft.com/office/drawing/2014/main" id="{CF5BEE92-56F4-9FC8-9B76-02DC53264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4F6C629-B9A0-4AC0-A985-DB346B4AF489}" type="slidenum">
              <a:rPr lang="ja-JP" altLang="en-US" smtClean="0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B741E-E8D6-B310-1782-02C7D7338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>
            <a:extLst>
              <a:ext uri="{FF2B5EF4-FFF2-40B4-BE49-F238E27FC236}">
                <a16:creationId xmlns:a16="http://schemas.microsoft.com/office/drawing/2014/main" id="{29776291-6AD3-8795-3A23-4F793930B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>
            <a:extLst>
              <a:ext uri="{FF2B5EF4-FFF2-40B4-BE49-F238E27FC236}">
                <a16:creationId xmlns:a16="http://schemas.microsoft.com/office/drawing/2014/main" id="{84AF2A42-5D54-77CE-6BC8-CAD094D14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 3">
            <a:extLst>
              <a:ext uri="{FF2B5EF4-FFF2-40B4-BE49-F238E27FC236}">
                <a16:creationId xmlns:a16="http://schemas.microsoft.com/office/drawing/2014/main" id="{6A370B1B-BCE7-3457-3834-24F001C2A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88D847F-44B4-49DD-A0CE-D0C79AC572EC}" type="slidenum">
              <a:rPr lang="ja-JP" altLang="en-US" smtClean="0"/>
              <a:pPr>
                <a:spcBef>
                  <a:spcPct val="0"/>
                </a:spcBef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907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>
            <a:extLst>
              <a:ext uri="{FF2B5EF4-FFF2-40B4-BE49-F238E27FC236}">
                <a16:creationId xmlns:a16="http://schemas.microsoft.com/office/drawing/2014/main" id="{1E63A6FE-BF15-64F5-4BE0-0A763F110A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>
            <a:extLst>
              <a:ext uri="{FF2B5EF4-FFF2-40B4-BE49-F238E27FC236}">
                <a16:creationId xmlns:a16="http://schemas.microsoft.com/office/drawing/2014/main" id="{3BCA2495-4750-0BF8-F639-FC4EBD3B8A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 3">
            <a:extLst>
              <a:ext uri="{FF2B5EF4-FFF2-40B4-BE49-F238E27FC236}">
                <a16:creationId xmlns:a16="http://schemas.microsoft.com/office/drawing/2014/main" id="{7ACE90F2-668F-482E-66FC-6D7012C55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88D847F-44B4-49DD-A0CE-D0C79AC572EC}" type="slidenum">
              <a:rPr lang="ja-JP" altLang="en-US" smtClean="0"/>
              <a:pPr>
                <a:spcBef>
                  <a:spcPct val="0"/>
                </a:spcBef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>
            <a:extLst>
              <a:ext uri="{FF2B5EF4-FFF2-40B4-BE49-F238E27FC236}">
                <a16:creationId xmlns:a16="http://schemas.microsoft.com/office/drawing/2014/main" id="{362396FD-EECA-BF58-E9C6-6A1D10E8B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>
            <a:extLst>
              <a:ext uri="{FF2B5EF4-FFF2-40B4-BE49-F238E27FC236}">
                <a16:creationId xmlns:a16="http://schemas.microsoft.com/office/drawing/2014/main" id="{59487129-1041-FFA2-474D-38997B5DC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 3">
            <a:extLst>
              <a:ext uri="{FF2B5EF4-FFF2-40B4-BE49-F238E27FC236}">
                <a16:creationId xmlns:a16="http://schemas.microsoft.com/office/drawing/2014/main" id="{28B3BBC8-2B9B-9308-26B4-648275F8E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1091950-9A53-45E3-B5E7-0E254D180940}" type="slidenum">
              <a:rPr lang="ja-JP" altLang="en-US" smtClean="0"/>
              <a:pPr>
                <a:spcBef>
                  <a:spcPct val="0"/>
                </a:spcBef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>
            <a:extLst>
              <a:ext uri="{FF2B5EF4-FFF2-40B4-BE49-F238E27FC236}">
                <a16:creationId xmlns:a16="http://schemas.microsoft.com/office/drawing/2014/main" id="{8BABEEF9-CA5D-C452-828B-C8E022D642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 2">
            <a:extLst>
              <a:ext uri="{FF2B5EF4-FFF2-40B4-BE49-F238E27FC236}">
                <a16:creationId xmlns:a16="http://schemas.microsoft.com/office/drawing/2014/main" id="{F3CC4AA5-2C2E-DF9D-2091-773AF05396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 3">
            <a:extLst>
              <a:ext uri="{FF2B5EF4-FFF2-40B4-BE49-F238E27FC236}">
                <a16:creationId xmlns:a16="http://schemas.microsoft.com/office/drawing/2014/main" id="{9337BF57-4363-E806-AB7E-5580423D6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10515C6-12B5-4F31-8F46-A56EBE5A75CC}" type="slidenum">
              <a:rPr lang="ja-JP" altLang="en-US" smtClean="0">
                <a:latin typeface="Calibri" panose="020F0502020204030204" pitchFamily="34" charset="0"/>
              </a:rPr>
              <a:pPr/>
              <a:t>5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>
            <a:extLst>
              <a:ext uri="{FF2B5EF4-FFF2-40B4-BE49-F238E27FC236}">
                <a16:creationId xmlns:a16="http://schemas.microsoft.com/office/drawing/2014/main" id="{C4FDBEC4-56DC-E9A3-DB6A-DD8649A69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 2">
            <a:extLst>
              <a:ext uri="{FF2B5EF4-FFF2-40B4-BE49-F238E27FC236}">
                <a16:creationId xmlns:a16="http://schemas.microsoft.com/office/drawing/2014/main" id="{4BAB95F8-CCC4-5704-9923-C10AAE42C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0" name="スライド番号プレースホルダ 3">
            <a:extLst>
              <a:ext uri="{FF2B5EF4-FFF2-40B4-BE49-F238E27FC236}">
                <a16:creationId xmlns:a16="http://schemas.microsoft.com/office/drawing/2014/main" id="{9D2824F3-3A48-BCE1-8866-2268C5CA7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2A975C4-A57F-424E-872D-FACFF0B1EE36}" type="slidenum">
              <a:rPr lang="ja-JP" altLang="en-US" smtClean="0">
                <a:latin typeface="Calibri" panose="020F0502020204030204" pitchFamily="34" charset="0"/>
              </a:rPr>
              <a:pPr/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7607BF98-5B0C-B046-B1FE-2A256B45E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07B9A392-A500-ECB5-9BE5-886BEF57B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335A074E-F269-56F2-7E8D-059C760C4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D8C667-7409-45EA-9F2B-922320094B03}" type="slidenum">
              <a:rPr lang="ja-JP" altLang="en-US" smtClean="0"/>
              <a:pPr>
                <a:spcBef>
                  <a:spcPct val="0"/>
                </a:spcBef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CDEB3-AD86-5269-0840-FEACE8D2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130BD7B2-1FF9-83FE-78AC-1749C31A0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A2EC5737-AE6A-318C-99E7-C09EDF860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132B0539-FE46-76EE-441C-A0C7CDFBD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6D8C667-7409-45EA-9F2B-922320094B03}" type="slidenum">
              <a:rPr lang="ja-JP" altLang="en-US" smtClean="0"/>
              <a:pPr>
                <a:spcBef>
                  <a:spcPct val="0"/>
                </a:spcBef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57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EDCF04-A29C-C457-A07E-4716BE12A946}"/>
              </a:ext>
            </a:extLst>
          </p:cNvPr>
          <p:cNvSpPr/>
          <p:nvPr userDrawn="1"/>
        </p:nvSpPr>
        <p:spPr>
          <a:xfrm>
            <a:off x="0" y="8929688"/>
            <a:ext cx="6858000" cy="214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6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B955B3-E211-2060-980C-4594979BD4B5}"/>
              </a:ext>
            </a:extLst>
          </p:cNvPr>
          <p:cNvSpPr/>
          <p:nvPr userDrawn="1"/>
        </p:nvSpPr>
        <p:spPr>
          <a:xfrm>
            <a:off x="0" y="8929688"/>
            <a:ext cx="6858000" cy="214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C553BD-F188-E91A-448D-56FF4B2C91C8}"/>
              </a:ext>
            </a:extLst>
          </p:cNvPr>
          <p:cNvSpPr txBox="1"/>
          <p:nvPr userDrawn="1"/>
        </p:nvSpPr>
        <p:spPr>
          <a:xfrm>
            <a:off x="0" y="8715375"/>
            <a:ext cx="6858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Copyright</a:t>
            </a:r>
            <a:r>
              <a:rPr lang="ja-JP" alt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©  INFOCOM CORPORATION All rights reserved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6E026DB8-A8DB-63ED-AA86-6F91B7A8E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628900" y="8929688"/>
            <a:ext cx="1600200" cy="21431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F5ECDA-7BF3-4F9C-9940-CA74D87CEC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15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4CF0A145-AB76-99A5-0B12-AAEEA3EE81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8F24FF9D-8B7B-5769-EFF9-F62792794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5D625DA-1AEA-9C50-EF85-71929BEDB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B22A9D-4A77-E832-B760-B9629B70B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28F5AB6-F34B-10FA-972E-3BDDC6F95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51BD70-FA41-4DAF-9045-C9F29AA16A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サブタイトル 2">
            <a:extLst>
              <a:ext uri="{FF2B5EF4-FFF2-40B4-BE49-F238E27FC236}">
                <a16:creationId xmlns:a16="http://schemas.microsoft.com/office/drawing/2014/main" id="{480F57BC-4759-98C3-C6AC-3F941130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491" y="3523102"/>
            <a:ext cx="4800600" cy="419272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b="1" dirty="0">
                <a:solidFill>
                  <a:srgbClr val="0070C0"/>
                </a:solidFill>
              </a:rPr>
              <a:t>～　</a:t>
            </a:r>
            <a:r>
              <a:rPr lang="en-US" altLang="ja-JP" sz="3600" b="1" dirty="0">
                <a:solidFill>
                  <a:srgbClr val="0070C0"/>
                </a:solidFill>
              </a:rPr>
              <a:t>User Guide</a:t>
            </a:r>
            <a:r>
              <a:rPr lang="ja-JP" altLang="en-US" sz="3600" b="1" dirty="0">
                <a:solidFill>
                  <a:srgbClr val="0070C0"/>
                </a:solidFill>
              </a:rPr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～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CF17A-CD65-C6C7-7CDF-2289B7C137AC}"/>
              </a:ext>
            </a:extLst>
          </p:cNvPr>
          <p:cNvSpPr txBox="1"/>
          <p:nvPr/>
        </p:nvSpPr>
        <p:spPr bwMode="ltGray">
          <a:xfrm>
            <a:off x="0" y="8929688"/>
            <a:ext cx="6858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Copyright</a:t>
            </a:r>
            <a:r>
              <a:rPr lang="ja-JP" alt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ＭＳ Ｐゴシック" pitchFamily="50" charset="-128"/>
              </a:rPr>
              <a:t>INFOCOM CORPORATION All rights reserved 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8D39F08-8BB4-F48B-038D-0C8876FB6C8F}"/>
              </a:ext>
            </a:extLst>
          </p:cNvPr>
          <p:cNvCxnSpPr>
            <a:cxnSpLocks/>
          </p:cNvCxnSpPr>
          <p:nvPr/>
        </p:nvCxnSpPr>
        <p:spPr>
          <a:xfrm>
            <a:off x="0" y="5333805"/>
            <a:ext cx="6858000" cy="0"/>
          </a:xfrm>
          <a:prstGeom prst="line">
            <a:avLst/>
          </a:prstGeom>
          <a:ln>
            <a:solidFill>
              <a:srgbClr val="235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6" name="グループ化 25">
            <a:extLst>
              <a:ext uri="{FF2B5EF4-FFF2-40B4-BE49-F238E27FC236}">
                <a16:creationId xmlns:a16="http://schemas.microsoft.com/office/drawing/2014/main" id="{A6E6A814-7823-2260-2F61-9926B706FFFB}"/>
              </a:ext>
            </a:extLst>
          </p:cNvPr>
          <p:cNvGrpSpPr>
            <a:grpSpLocks/>
          </p:cNvGrpSpPr>
          <p:nvPr/>
        </p:nvGrpSpPr>
        <p:grpSpPr bwMode="auto">
          <a:xfrm>
            <a:off x="0" y="380206"/>
            <a:ext cx="6858000" cy="3106738"/>
            <a:chOff x="0" y="371649"/>
            <a:chExt cx="6858000" cy="3275996"/>
          </a:xfrm>
        </p:grpSpPr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4C0D0D50-21F3-FC3C-DC44-AD55A1DB40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371649"/>
              <a:ext cx="6858000" cy="2018826"/>
            </a:xfrm>
            <a:prstGeom prst="rect">
              <a:avLst/>
            </a:prstGeom>
            <a:solidFill>
              <a:srgbClr val="235EC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ja-JP" sz="3200" dirty="0">
                <a:solidFill>
                  <a:schemeClr val="bg1"/>
                </a:solidFill>
                <a:latin typeface="+mn-ea"/>
                <a:ea typeface="+mn-ea"/>
                <a:cs typeface="+mj-cs"/>
              </a:endParaRPr>
            </a:p>
            <a:p>
              <a:pPr algn="ctr" eaLnBrk="1" hangingPunct="1">
                <a:defRPr/>
              </a:pPr>
              <a:endParaRPr lang="en-US" altLang="ja-JP" sz="3200" dirty="0">
                <a:solidFill>
                  <a:schemeClr val="bg1"/>
                </a:solidFill>
                <a:latin typeface="+mn-ea"/>
                <a:ea typeface="+mn-ea"/>
                <a:cs typeface="+mj-cs"/>
              </a:endParaRPr>
            </a:p>
          </p:txBody>
        </p:sp>
        <p:pic>
          <p:nvPicPr>
            <p:cNvPr id="5129" name="図 8">
              <a:extLst>
                <a:ext uri="{FF2B5EF4-FFF2-40B4-BE49-F238E27FC236}">
                  <a16:creationId xmlns:a16="http://schemas.microsoft.com/office/drawing/2014/main" id="{ECA90B3C-B1C1-593E-CD35-5A26EED62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0" y="993739"/>
              <a:ext cx="3493825" cy="10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2518723-CF4B-5F7D-4280-9F458CDE36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47645"/>
              <a:ext cx="6858000" cy="0"/>
            </a:xfrm>
            <a:prstGeom prst="line">
              <a:avLst/>
            </a:prstGeom>
            <a:ln>
              <a:solidFill>
                <a:srgbClr val="235E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FD0B5801-FE3E-EC98-E366-79AE120C47CC}"/>
              </a:ext>
            </a:extLst>
          </p:cNvPr>
          <p:cNvSpPr txBox="1">
            <a:spLocks/>
          </p:cNvSpPr>
          <p:nvPr/>
        </p:nvSpPr>
        <p:spPr bwMode="auto">
          <a:xfrm>
            <a:off x="939491" y="7800469"/>
            <a:ext cx="480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ja-JP" sz="2000" dirty="0"/>
              <a:t>Infocom Corporation</a:t>
            </a:r>
          </a:p>
          <a:p>
            <a:pPr algn="ctr" eaLnBrk="1" hangingPunct="1">
              <a:buNone/>
            </a:pPr>
            <a:r>
              <a:rPr lang="en-US" altLang="ja-JP" sz="1100" dirty="0"/>
              <a:t>Update</a:t>
            </a:r>
            <a:r>
              <a:rPr lang="ja-JP" altLang="en-US" sz="1100" dirty="0"/>
              <a:t>：</a:t>
            </a:r>
            <a:r>
              <a:rPr lang="en-US" altLang="ja-JP" sz="1100" dirty="0"/>
              <a:t>2026/5/20</a:t>
            </a:r>
            <a:endParaRPr lang="en-US" altLang="ja-JP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br>
              <a:rPr lang="en-US" altLang="ja-JP" sz="2000" dirty="0"/>
            </a:br>
            <a:endParaRPr lang="en-US" altLang="ja-JP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3189-AABE-D99E-C2FF-E78A323A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E076235-5FA8-136F-B611-A4AB3583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1" y="888243"/>
            <a:ext cx="2091299" cy="2293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890" name="スライド番号プレースホルダ 2">
            <a:extLst>
              <a:ext uri="{FF2B5EF4-FFF2-40B4-BE49-F238E27FC236}">
                <a16:creationId xmlns:a16="http://schemas.microsoft.com/office/drawing/2014/main" id="{4BFDCED5-F1B6-2A22-A1EC-A3FCD9846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9A0C-0DAE-4A47-8F9E-CEEFC0A0CD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E5A8C27A-61F3-6A7D-456D-79BBD664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318" y="952744"/>
            <a:ext cx="3332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1. </a:t>
            </a:r>
            <a:r>
              <a:rPr lang="en-US" altLang="ja-JP" sz="1400" dirty="0">
                <a:latin typeface="+mj-ea"/>
              </a:rPr>
              <a:t>Tap on the “My Page” 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16" name="AutoShape 177">
            <a:extLst>
              <a:ext uri="{FF2B5EF4-FFF2-40B4-BE49-F238E27FC236}">
                <a16:creationId xmlns:a16="http://schemas.microsoft.com/office/drawing/2014/main" id="{629BF031-E0A0-CE64-5097-BDCC7F83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47" y="1349585"/>
            <a:ext cx="727061" cy="522251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B6F436F2-0C3A-67E2-CD41-DC236560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13" y="181600"/>
            <a:ext cx="692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800" b="1" dirty="0">
                <a:solidFill>
                  <a:srgbClr val="0070C0"/>
                </a:solidFill>
                <a:latin typeface="+mn-ea"/>
                <a:ea typeface="+mn-ea"/>
              </a:rPr>
              <a:t>4. </a:t>
            </a:r>
            <a:r>
              <a:rPr lang="en-US" altLang="ja-JP" sz="2800" b="1" dirty="0">
                <a:solidFill>
                  <a:srgbClr val="0070C0"/>
                </a:solidFill>
                <a:latin typeface="+mj-ea"/>
              </a:rPr>
              <a:t>Registering Contacts</a:t>
            </a:r>
            <a:endParaRPr lang="en-US" altLang="ja-JP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1279EE-E6BB-D380-DA9C-59C93A022DF0}"/>
              </a:ext>
            </a:extLst>
          </p:cNvPr>
          <p:cNvSpPr txBox="1"/>
          <p:nvPr/>
        </p:nvSpPr>
        <p:spPr>
          <a:xfrm>
            <a:off x="3429000" y="3490383"/>
            <a:ext cx="2763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2.</a:t>
            </a:r>
            <a:r>
              <a:rPr lang="ja-JP" altLang="en-US" sz="1400" dirty="0">
                <a:latin typeface="+mn-ea"/>
                <a:ea typeface="+mn-ea"/>
              </a:rPr>
              <a:t> </a:t>
            </a:r>
            <a:r>
              <a:rPr lang="en-US" altLang="ja-JP" sz="1400" dirty="0">
                <a:latin typeface="+mn-ea"/>
                <a:ea typeface="+mn-ea"/>
              </a:rPr>
              <a:t> Tap on "Setting“ menu.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C5936F-F583-CC9A-969E-6E3690AD7066}"/>
              </a:ext>
            </a:extLst>
          </p:cNvPr>
          <p:cNvSpPr txBox="1"/>
          <p:nvPr/>
        </p:nvSpPr>
        <p:spPr>
          <a:xfrm>
            <a:off x="3429000" y="6639894"/>
            <a:ext cx="27638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3. Enter the password you used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 to log in.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 Tap on  “Confirm” button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AA05061-FA9E-218F-FA29-545C2C31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4" y="6555389"/>
            <a:ext cx="2475131" cy="220577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1B58A8D-C20C-5D9E-38FC-7FCBFCA3D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1" y="3459118"/>
            <a:ext cx="2359933" cy="2788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AutoShape 177">
            <a:extLst>
              <a:ext uri="{FF2B5EF4-FFF2-40B4-BE49-F238E27FC236}">
                <a16:creationId xmlns:a16="http://schemas.microsoft.com/office/drawing/2014/main" id="{C60A04F2-776A-4FEC-F8F8-E904E828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86" y="5248794"/>
            <a:ext cx="1517180" cy="449479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3" name="AutoShape 177">
            <a:extLst>
              <a:ext uri="{FF2B5EF4-FFF2-40B4-BE49-F238E27FC236}">
                <a16:creationId xmlns:a16="http://schemas.microsoft.com/office/drawing/2014/main" id="{90125528-C7E7-0D42-8DDE-5DAE99D35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18" y="7658275"/>
            <a:ext cx="1751048" cy="292546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4" name="AutoShape 177">
            <a:extLst>
              <a:ext uri="{FF2B5EF4-FFF2-40B4-BE49-F238E27FC236}">
                <a16:creationId xmlns:a16="http://schemas.microsoft.com/office/drawing/2014/main" id="{604CE8CF-BEDC-4756-7210-9918085F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249" y="8166660"/>
            <a:ext cx="1045651" cy="292546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3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FEBA-C26C-BD9D-5A34-B05077E2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 2">
            <a:extLst>
              <a:ext uri="{FF2B5EF4-FFF2-40B4-BE49-F238E27FC236}">
                <a16:creationId xmlns:a16="http://schemas.microsoft.com/office/drawing/2014/main" id="{FA5D166D-E004-780A-284F-1E64E785D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9A0C-0DAE-4A47-8F9E-CEEFC0A0CD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170827-DC05-C87A-9C18-6208EE5BC0B3}"/>
              </a:ext>
            </a:extLst>
          </p:cNvPr>
          <p:cNvSpPr txBox="1"/>
          <p:nvPr/>
        </p:nvSpPr>
        <p:spPr>
          <a:xfrm>
            <a:off x="3550423" y="4208011"/>
            <a:ext cx="2763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6.</a:t>
            </a:r>
            <a:r>
              <a:rPr lang="ja-JP" altLang="en-US" sz="1400" dirty="0">
                <a:latin typeface="+mn-ea"/>
                <a:ea typeface="+mn-ea"/>
              </a:rPr>
              <a:t> </a:t>
            </a:r>
            <a:r>
              <a:rPr lang="en-US" altLang="ja-JP" sz="1400" dirty="0">
                <a:latin typeface="+mn-ea"/>
                <a:ea typeface="+mn-ea"/>
              </a:rPr>
              <a:t> Tap on </a:t>
            </a:r>
            <a:r>
              <a:rPr lang="ja-JP" altLang="en-US" sz="1400" dirty="0">
                <a:latin typeface="+mn-ea"/>
                <a:ea typeface="+mn-ea"/>
              </a:rPr>
              <a:t>　“</a:t>
            </a:r>
            <a:r>
              <a:rPr lang="en-US" altLang="ja-JP" sz="1400" dirty="0">
                <a:latin typeface="+mn-ea"/>
                <a:ea typeface="+mn-ea"/>
              </a:rPr>
              <a:t>Update“ button.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C04C49-E45A-479D-F61D-510F99DB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0" y="457200"/>
            <a:ext cx="2444786" cy="3317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0482CC-FFB6-89DC-10ED-5772EDD6FD90}"/>
              </a:ext>
            </a:extLst>
          </p:cNvPr>
          <p:cNvSpPr txBox="1"/>
          <p:nvPr/>
        </p:nvSpPr>
        <p:spPr>
          <a:xfrm>
            <a:off x="3429000" y="323386"/>
            <a:ext cx="276383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4. Select the registration medium from the list and enter the contact information.</a:t>
            </a: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5. Tap on “Update” button.</a:t>
            </a:r>
          </a:p>
        </p:txBody>
      </p:sp>
      <p:sp>
        <p:nvSpPr>
          <p:cNvPr id="4" name="AutoShape 177">
            <a:extLst>
              <a:ext uri="{FF2B5EF4-FFF2-40B4-BE49-F238E27FC236}">
                <a16:creationId xmlns:a16="http://schemas.microsoft.com/office/drawing/2014/main" id="{82842738-022D-4736-A572-BFA7F77C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39" y="2327175"/>
            <a:ext cx="2444785" cy="951284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AutoShape 177">
            <a:extLst>
              <a:ext uri="{FF2B5EF4-FFF2-40B4-BE49-F238E27FC236}">
                <a16:creationId xmlns:a16="http://schemas.microsoft.com/office/drawing/2014/main" id="{F1D657BD-2EB4-E05D-C6CF-C35ABE5E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16" y="3460883"/>
            <a:ext cx="1402146" cy="313751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5E3E420-D56F-1A3C-CE51-D9399F6C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1" y="4126044"/>
            <a:ext cx="2556300" cy="1833265"/>
          </a:xfrm>
          <a:prstGeom prst="rect">
            <a:avLst/>
          </a:prstGeom>
        </p:spPr>
      </p:pic>
      <p:sp>
        <p:nvSpPr>
          <p:cNvPr id="10" name="AutoShape 177">
            <a:extLst>
              <a:ext uri="{FF2B5EF4-FFF2-40B4-BE49-F238E27FC236}">
                <a16:creationId xmlns:a16="http://schemas.microsoft.com/office/drawing/2014/main" id="{28283C03-6A83-F70C-1036-36176B5F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06" y="5392985"/>
            <a:ext cx="1004111" cy="411262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1E60F1B-BE91-693C-3AF4-BEB2184C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39" y="6455484"/>
            <a:ext cx="2500542" cy="227439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957B53-9E2D-5153-A973-BA8D239C14E5}"/>
              </a:ext>
            </a:extLst>
          </p:cNvPr>
          <p:cNvSpPr txBox="1"/>
          <p:nvPr/>
        </p:nvSpPr>
        <p:spPr>
          <a:xfrm>
            <a:off x="3550423" y="6376855"/>
            <a:ext cx="27638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AutoNum type="arabicPeriod" startAt="7"/>
              <a:defRPr/>
            </a:pPr>
            <a:r>
              <a:rPr lang="en-US" altLang="ja-JP" sz="1400" dirty="0">
                <a:latin typeface="+mn-ea"/>
                <a:ea typeface="+mn-ea"/>
              </a:rPr>
              <a:t>Tap on 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     </a:t>
            </a:r>
            <a:r>
              <a:rPr lang="ja-JP" altLang="en-US" sz="1400" dirty="0">
                <a:latin typeface="+mn-ea"/>
                <a:ea typeface="+mn-ea"/>
              </a:rPr>
              <a:t>“</a:t>
            </a:r>
            <a:r>
              <a:rPr lang="en-US" altLang="ja-JP" sz="1400" dirty="0">
                <a:latin typeface="+mn-ea"/>
                <a:ea typeface="+mn-ea"/>
              </a:rPr>
              <a:t>Verify Contact Page“ button.</a:t>
            </a:r>
          </a:p>
        </p:txBody>
      </p:sp>
      <p:sp>
        <p:nvSpPr>
          <p:cNvPr id="18" name="AutoShape 177">
            <a:extLst>
              <a:ext uri="{FF2B5EF4-FFF2-40B4-BE49-F238E27FC236}">
                <a16:creationId xmlns:a16="http://schemas.microsoft.com/office/drawing/2014/main" id="{E317D4FD-C1AB-BA41-AE55-DC870FE6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16" y="7758864"/>
            <a:ext cx="1915101" cy="336817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0FAB17-D824-86B6-601E-8A8773DD93F2}"/>
              </a:ext>
            </a:extLst>
          </p:cNvPr>
          <p:cNvSpPr txBox="1"/>
          <p:nvPr/>
        </p:nvSpPr>
        <p:spPr>
          <a:xfrm>
            <a:off x="3757963" y="7199301"/>
            <a:ext cx="27638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To ensure the registered email addresses are correct and not blocked by spam settings, a test email will be sent from Emergency Call to confirm receipt.</a:t>
            </a:r>
            <a:endParaRPr lang="ja-JP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730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07D39-7391-9A24-1B92-1C50E3E76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972FEC4-170D-B76E-F437-5F6F2332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6" y="461222"/>
            <a:ext cx="2471808" cy="3397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890" name="スライド番号プレースホルダ 2">
            <a:extLst>
              <a:ext uri="{FF2B5EF4-FFF2-40B4-BE49-F238E27FC236}">
                <a16:creationId xmlns:a16="http://schemas.microsoft.com/office/drawing/2014/main" id="{286BBB45-C6EC-4A75-9A09-E450BF7FF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9A0C-0DAE-4A47-8F9E-CEEFC0A0CD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6" name="AutoShape 177">
            <a:extLst>
              <a:ext uri="{FF2B5EF4-FFF2-40B4-BE49-F238E27FC236}">
                <a16:creationId xmlns:a16="http://schemas.microsoft.com/office/drawing/2014/main" id="{3DC57422-F2FF-1468-079B-B570DC7CC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37" y="1595680"/>
            <a:ext cx="281012" cy="991403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13B595-1B9C-D946-0813-59F696843622}"/>
              </a:ext>
            </a:extLst>
          </p:cNvPr>
          <p:cNvSpPr txBox="1"/>
          <p:nvPr/>
        </p:nvSpPr>
        <p:spPr>
          <a:xfrm>
            <a:off x="3625852" y="6282675"/>
            <a:ext cx="2813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11. If there are no issues with the registered email address, you will receive a test email as shown on the left.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37956F-A07D-D315-F69B-40ACC80FEFFE}"/>
              </a:ext>
            </a:extLst>
          </p:cNvPr>
          <p:cNvSpPr txBox="1"/>
          <p:nvPr/>
        </p:nvSpPr>
        <p:spPr>
          <a:xfrm>
            <a:off x="3625852" y="7655013"/>
            <a:ext cx="3042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Test contact completed</a:t>
            </a:r>
            <a:r>
              <a:rPr lang="en-US" altLang="ja-JP" sz="1200" dirty="0">
                <a:latin typeface="+mn-ea"/>
                <a:ea typeface="+mn-ea"/>
              </a:rPr>
              <a:t>.</a:t>
            </a:r>
          </a:p>
        </p:txBody>
      </p:sp>
      <p:sp>
        <p:nvSpPr>
          <p:cNvPr id="17" name="AutoShape 177">
            <a:extLst>
              <a:ext uri="{FF2B5EF4-FFF2-40B4-BE49-F238E27FC236}">
                <a16:creationId xmlns:a16="http://schemas.microsoft.com/office/drawing/2014/main" id="{BC225A78-2A79-9699-8B04-3D04933F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14" y="3479180"/>
            <a:ext cx="1422153" cy="379142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3E0401E-D076-613A-36BE-C76D9EEC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80" y="4274283"/>
            <a:ext cx="2500479" cy="174297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B64DAF-E213-C4DE-8D49-901064F4538A}"/>
              </a:ext>
            </a:extLst>
          </p:cNvPr>
          <p:cNvSpPr txBox="1"/>
          <p:nvPr/>
        </p:nvSpPr>
        <p:spPr>
          <a:xfrm>
            <a:off x="3429000" y="461222"/>
            <a:ext cx="2911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9. Select the contact you want to test, then click "Start".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F60B80-1D87-74ED-401E-A7E129BBAD7B}"/>
              </a:ext>
            </a:extLst>
          </p:cNvPr>
          <p:cNvSpPr txBox="1"/>
          <p:nvPr/>
        </p:nvSpPr>
        <p:spPr>
          <a:xfrm>
            <a:off x="3428999" y="4120395"/>
            <a:ext cx="29114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10.  Tap  on “Execution”.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50AC94F-E3DD-1724-5D61-E5337D21122F}"/>
              </a:ext>
            </a:extLst>
          </p:cNvPr>
          <p:cNvSpPr txBox="1"/>
          <p:nvPr/>
        </p:nvSpPr>
        <p:spPr>
          <a:xfrm>
            <a:off x="419098" y="6367607"/>
            <a:ext cx="3009901" cy="78422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900" dirty="0">
                <a:latin typeface="+mj-ea"/>
                <a:ea typeface="+mj-ea"/>
              </a:rPr>
              <a:t>2017/11/21 17:41:45</a:t>
            </a:r>
            <a:br>
              <a:rPr lang="en-US" altLang="ja-JP" sz="900" dirty="0">
                <a:latin typeface="+mj-ea"/>
                <a:ea typeface="+mj-ea"/>
              </a:rPr>
            </a:br>
            <a:r>
              <a:rPr lang="en-US" altLang="ja-JP" sz="900" dirty="0">
                <a:latin typeface="+mj-ea"/>
                <a:ea typeface="+mj-ea"/>
              </a:rPr>
              <a:t>Emergency contact confirmation test</a:t>
            </a:r>
          </a:p>
          <a:p>
            <a:pPr eaLnBrk="1" hangingPunct="1">
              <a:defRPr/>
            </a:pPr>
            <a:r>
              <a:rPr lang="en-US" altLang="ja-JP" sz="900" dirty="0">
                <a:latin typeface="+mj-ea"/>
                <a:ea typeface="+mj-ea"/>
              </a:rPr>
              <a:t>This is an emergency call sending test. If you do not recognize this email, please delete it.</a:t>
            </a:r>
            <a:br>
              <a:rPr lang="ja-JP" altLang="en-US" sz="900" dirty="0">
                <a:latin typeface="+mj-ea"/>
                <a:ea typeface="+mj-ea"/>
              </a:rPr>
            </a:br>
            <a:r>
              <a:rPr lang="en-US" altLang="ja-JP" sz="900" dirty="0">
                <a:latin typeface="+mj-ea"/>
                <a:ea typeface="+mj-ea"/>
              </a:rPr>
              <a:t>URL: https://xxxxx</a:t>
            </a:r>
          </a:p>
        </p:txBody>
      </p:sp>
      <p:sp>
        <p:nvSpPr>
          <p:cNvPr id="23" name="AutoShape 177">
            <a:extLst>
              <a:ext uri="{FF2B5EF4-FFF2-40B4-BE49-F238E27FC236}">
                <a16:creationId xmlns:a16="http://schemas.microsoft.com/office/drawing/2014/main" id="{47C137E6-DDCA-254C-87F6-20049192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95" y="5446607"/>
            <a:ext cx="842106" cy="351150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2">
            <a:extLst>
              <a:ext uri="{FF2B5EF4-FFF2-40B4-BE49-F238E27FC236}">
                <a16:creationId xmlns:a16="http://schemas.microsoft.com/office/drawing/2014/main" id="{2B398490-C86D-DC27-4BA4-8B053BF72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ltGray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9F0CFA-C443-4E4E-B5BB-ACA6F1F6DA82}" type="slidenum">
              <a:rPr lang="ja-JP" altLang="en-US" sz="1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4A59B43C-B679-7466-8436-4DE1ED657D94}"/>
              </a:ext>
            </a:extLst>
          </p:cNvPr>
          <p:cNvSpPr txBox="1">
            <a:spLocks/>
          </p:cNvSpPr>
          <p:nvPr/>
        </p:nvSpPr>
        <p:spPr>
          <a:xfrm>
            <a:off x="2244725" y="384175"/>
            <a:ext cx="3011488" cy="4413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b="1" u="sng" dirty="0">
                <a:latin typeface="+mj-lt"/>
                <a:ea typeface="+mj-ea"/>
                <a:cs typeface="+mj-cs"/>
              </a:rPr>
              <a:t>Table of contents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CA24EE7-8E1B-30E0-37C8-152B84C87F16}"/>
              </a:ext>
            </a:extLst>
          </p:cNvPr>
          <p:cNvSpPr/>
          <p:nvPr/>
        </p:nvSpPr>
        <p:spPr>
          <a:xfrm rot="5400000">
            <a:off x="2810574" y="737663"/>
            <a:ext cx="968413" cy="592931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131" name="テキスト ボックス 26">
            <a:extLst>
              <a:ext uri="{FF2B5EF4-FFF2-40B4-BE49-F238E27FC236}">
                <a16:creationId xmlns:a16="http://schemas.microsoft.com/office/drawing/2014/main" id="{8E1B0F3B-42BE-EA8F-6E4D-02AD0B36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00" y="3245099"/>
            <a:ext cx="5427663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0070C0"/>
                </a:solidFill>
              </a:rPr>
              <a:t>2</a:t>
            </a:r>
            <a:r>
              <a:rPr lang="ja-JP" altLang="en-US" sz="1800" b="1" dirty="0">
                <a:solidFill>
                  <a:srgbClr val="0070C0"/>
                </a:solidFill>
              </a:rPr>
              <a:t>．</a:t>
            </a:r>
            <a:r>
              <a:rPr lang="en-US" altLang="ja-JP" sz="1800" b="1" dirty="0">
                <a:solidFill>
                  <a:srgbClr val="0070C0"/>
                </a:solidFill>
              </a:rPr>
              <a:t>APP Setup</a:t>
            </a:r>
            <a:endParaRPr lang="en-US" altLang="ja-JP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lt"/>
              </a:rPr>
              <a:t>     (1) The App setup  from the smart device web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lt"/>
              </a:rPr>
              <a:t>     (2) The Application setup  from the PC web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977F1CC-CA98-9707-EE6F-494BD3FEE6D8}"/>
              </a:ext>
            </a:extLst>
          </p:cNvPr>
          <p:cNvSpPr/>
          <p:nvPr/>
        </p:nvSpPr>
        <p:spPr>
          <a:xfrm rot="5400000">
            <a:off x="2862982" y="-391069"/>
            <a:ext cx="849314" cy="591820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5" name="角丸四角形 64">
            <a:extLst>
              <a:ext uri="{FF2B5EF4-FFF2-40B4-BE49-F238E27FC236}">
                <a16:creationId xmlns:a16="http://schemas.microsoft.com/office/drawing/2014/main" id="{DC1BE01F-0194-E28D-47AB-A1916FF5E32A}"/>
              </a:ext>
            </a:extLst>
          </p:cNvPr>
          <p:cNvSpPr/>
          <p:nvPr/>
        </p:nvSpPr>
        <p:spPr>
          <a:xfrm>
            <a:off x="5211687" y="2300538"/>
            <a:ext cx="727075" cy="477837"/>
          </a:xfrm>
          <a:prstGeom prst="roundRect">
            <a:avLst>
              <a:gd name="adj" fmla="val 20252"/>
            </a:avLst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P2</a:t>
            </a:r>
            <a:endParaRPr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A54F3327-0FD6-0D6B-65F3-06E743FCBB4F}"/>
              </a:ext>
            </a:extLst>
          </p:cNvPr>
          <p:cNvSpPr/>
          <p:nvPr/>
        </p:nvSpPr>
        <p:spPr>
          <a:xfrm>
            <a:off x="5203750" y="3454303"/>
            <a:ext cx="746125" cy="512881"/>
          </a:xfrm>
          <a:prstGeom prst="roundRect">
            <a:avLst>
              <a:gd name="adj" fmla="val 20252"/>
            </a:avLst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+mn-ea"/>
              </a:rPr>
              <a:t>P3</a:t>
            </a:r>
            <a:endParaRPr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8201" name="グループ化 4">
            <a:extLst>
              <a:ext uri="{FF2B5EF4-FFF2-40B4-BE49-F238E27FC236}">
                <a16:creationId xmlns:a16="http://schemas.microsoft.com/office/drawing/2014/main" id="{D3124FA4-9839-C532-20A0-1C5CA7860982}"/>
              </a:ext>
            </a:extLst>
          </p:cNvPr>
          <p:cNvGrpSpPr>
            <a:grpSpLocks/>
          </p:cNvGrpSpPr>
          <p:nvPr/>
        </p:nvGrpSpPr>
        <p:grpSpPr bwMode="auto">
          <a:xfrm>
            <a:off x="328538" y="4416975"/>
            <a:ext cx="5918200" cy="947170"/>
            <a:chOff x="719066" y="4292265"/>
            <a:chExt cx="6050740" cy="847569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27FA48D0-1EF8-07FA-1A3F-0CBA923C0D3D}"/>
                </a:ext>
              </a:extLst>
            </p:cNvPr>
            <p:cNvSpPr/>
            <p:nvPr/>
          </p:nvSpPr>
          <p:spPr>
            <a:xfrm rot="5400000">
              <a:off x="3320651" y="1690680"/>
              <a:ext cx="847569" cy="60507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7198" name="テキスト ボックス 26">
              <a:extLst>
                <a:ext uri="{FF2B5EF4-FFF2-40B4-BE49-F238E27FC236}">
                  <a16:creationId xmlns:a16="http://schemas.microsoft.com/office/drawing/2014/main" id="{15819CB5-FFF7-F7D6-E247-AC97C1969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888" y="4292265"/>
              <a:ext cx="4372504" cy="7985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800" b="1" dirty="0">
                  <a:solidFill>
                    <a:srgbClr val="0070C0"/>
                  </a:solidFill>
                </a:rPr>
                <a:t>3</a:t>
              </a:r>
              <a:r>
                <a:rPr lang="ja-JP" altLang="en-US" sz="1800" b="1" dirty="0">
                  <a:solidFill>
                    <a:srgbClr val="0070C0"/>
                  </a:solidFill>
                </a:rPr>
                <a:t>．</a:t>
              </a:r>
              <a:r>
                <a:rPr lang="en-US" altLang="ja-JP" sz="1800" b="1" dirty="0">
                  <a:solidFill>
                    <a:srgbClr val="0070C0"/>
                  </a:solidFill>
                </a:rPr>
                <a:t> Answer safety status</a:t>
              </a:r>
              <a:br>
                <a:rPr lang="en-US" altLang="ja-JP" sz="1400" dirty="0"/>
              </a:br>
              <a:r>
                <a:rPr lang="en-US" altLang="ja-JP" sz="1400" dirty="0"/>
                <a:t>    (1) How to Answer tap on message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/>
                <a:t>    (2) How to Answer open APP</a:t>
              </a:r>
              <a:endParaRPr lang="ja-JP" altLang="en-US" sz="1400" dirty="0">
                <a:latin typeface="+mn-lt"/>
              </a:endParaRPr>
            </a:p>
          </p:txBody>
        </p:sp>
        <p:sp>
          <p:nvSpPr>
            <p:cNvPr id="76" name="角丸四角形 75">
              <a:extLst>
                <a:ext uri="{FF2B5EF4-FFF2-40B4-BE49-F238E27FC236}">
                  <a16:creationId xmlns:a16="http://schemas.microsoft.com/office/drawing/2014/main" id="{EC7FC28D-8793-E29F-FB81-6BED61EBD980}"/>
                </a:ext>
              </a:extLst>
            </p:cNvPr>
            <p:cNvSpPr/>
            <p:nvPr/>
          </p:nvSpPr>
          <p:spPr>
            <a:xfrm>
              <a:off x="5666129" y="4469929"/>
              <a:ext cx="788804" cy="404429"/>
            </a:xfrm>
            <a:prstGeom prst="roundRect">
              <a:avLst>
                <a:gd name="adj" fmla="val 20252"/>
              </a:avLst>
            </a:prstGeom>
            <a:solidFill>
              <a:schemeClr val="bg1"/>
            </a:solidFill>
            <a:ln w="28575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+mn-ea"/>
                </a:rPr>
                <a:t>P7</a:t>
              </a:r>
              <a:endParaRPr lang="ja-JP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7182" name="テキスト ボックス 24">
            <a:extLst>
              <a:ext uri="{FF2B5EF4-FFF2-40B4-BE49-F238E27FC236}">
                <a16:creationId xmlns:a16="http://schemas.microsoft.com/office/drawing/2014/main" id="{8205A6AF-254D-6512-AB15-EA15BF60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12" y="2167188"/>
            <a:ext cx="511333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0070C0"/>
                </a:solidFill>
              </a:rPr>
              <a:t>1</a:t>
            </a:r>
            <a:r>
              <a:rPr lang="ja-JP" altLang="en-US" sz="1800" b="1" dirty="0">
                <a:solidFill>
                  <a:srgbClr val="0070C0"/>
                </a:solidFill>
              </a:rPr>
              <a:t>．</a:t>
            </a:r>
            <a:r>
              <a:rPr lang="en-US" altLang="ja-JP" sz="1800" b="1" dirty="0">
                <a:solidFill>
                  <a:srgbClr val="0070C0"/>
                </a:solidFill>
              </a:rPr>
              <a:t> Set language</a:t>
            </a:r>
            <a:br>
              <a:rPr lang="en-US" altLang="ja-JP" sz="1400" dirty="0"/>
            </a:br>
            <a:r>
              <a:rPr lang="ja-JP" altLang="en-US" sz="1400" dirty="0"/>
              <a:t>　</a:t>
            </a:r>
            <a:endParaRPr lang="en-US" altLang="ja-JP" sz="1400" dirty="0">
              <a:latin typeface="+mn-lt"/>
            </a:endParaRPr>
          </a:p>
        </p:txBody>
      </p:sp>
      <p:grpSp>
        <p:nvGrpSpPr>
          <p:cNvPr id="8203" name="グループ化 4">
            <a:extLst>
              <a:ext uri="{FF2B5EF4-FFF2-40B4-BE49-F238E27FC236}">
                <a16:creationId xmlns:a16="http://schemas.microsoft.com/office/drawing/2014/main" id="{F645BCC0-944D-EA6D-EA78-6A3BBD8E672C}"/>
              </a:ext>
            </a:extLst>
          </p:cNvPr>
          <p:cNvGrpSpPr>
            <a:grpSpLocks/>
          </p:cNvGrpSpPr>
          <p:nvPr/>
        </p:nvGrpSpPr>
        <p:grpSpPr bwMode="auto">
          <a:xfrm>
            <a:off x="349174" y="5610812"/>
            <a:ext cx="5910263" cy="784340"/>
            <a:chOff x="745113" y="4292918"/>
            <a:chExt cx="5938113" cy="701580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B55C963-F45C-7A7E-47A6-3B88FE550EEC}"/>
                </a:ext>
              </a:extLst>
            </p:cNvPr>
            <p:cNvSpPr/>
            <p:nvPr/>
          </p:nvSpPr>
          <p:spPr>
            <a:xfrm rot="5400000">
              <a:off x="3363380" y="1674651"/>
              <a:ext cx="701580" cy="59381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" name="テキスト ボックス 26">
              <a:extLst>
                <a:ext uri="{FF2B5EF4-FFF2-40B4-BE49-F238E27FC236}">
                  <a16:creationId xmlns:a16="http://schemas.microsoft.com/office/drawing/2014/main" id="{449B8933-6295-ADDD-12AA-33BC97D57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03" y="4299584"/>
              <a:ext cx="4665319" cy="2784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800" b="1" dirty="0">
                  <a:solidFill>
                    <a:srgbClr val="0070C0"/>
                  </a:solidFill>
                </a:rPr>
                <a:t>4</a:t>
              </a:r>
              <a:r>
                <a:rPr lang="ja-JP" altLang="en-US" sz="1800" b="1" dirty="0">
                  <a:solidFill>
                    <a:srgbClr val="0070C0"/>
                  </a:solidFill>
                </a:rPr>
                <a:t>．</a:t>
              </a:r>
              <a:r>
                <a:rPr lang="en-US" altLang="ja-JP" sz="1800" b="1" dirty="0">
                  <a:solidFill>
                    <a:srgbClr val="0070C0"/>
                  </a:solidFill>
                </a:rPr>
                <a:t> Registering Contacts</a:t>
              </a:r>
              <a:br>
                <a:rPr lang="en-US" altLang="ja-JP" sz="1400" dirty="0"/>
              </a:br>
              <a:r>
                <a:rPr lang="ja-JP" altLang="en-US" sz="1400" dirty="0"/>
                <a:t> </a:t>
              </a:r>
              <a:r>
                <a:rPr lang="en-US" altLang="ja-JP" sz="1400" dirty="0"/>
                <a:t>  </a:t>
              </a:r>
              <a:endParaRPr lang="en-US" altLang="ja-JP" sz="1400" dirty="0">
                <a:latin typeface="+mn-lt"/>
              </a:endParaRPr>
            </a:p>
          </p:txBody>
        </p:sp>
        <p:sp>
          <p:nvSpPr>
            <p:cNvPr id="45" name="角丸四角形 75">
              <a:extLst>
                <a:ext uri="{FF2B5EF4-FFF2-40B4-BE49-F238E27FC236}">
                  <a16:creationId xmlns:a16="http://schemas.microsoft.com/office/drawing/2014/main" id="{59821729-A9B1-279C-1C71-D1A3C852A602}"/>
                </a:ext>
              </a:extLst>
            </p:cNvPr>
            <p:cNvSpPr/>
            <p:nvPr/>
          </p:nvSpPr>
          <p:spPr>
            <a:xfrm>
              <a:off x="5600234" y="4383491"/>
              <a:ext cx="784730" cy="391566"/>
            </a:xfrm>
            <a:prstGeom prst="roundRect">
              <a:avLst>
                <a:gd name="adj" fmla="val 20252"/>
              </a:avLst>
            </a:prstGeom>
            <a:solidFill>
              <a:schemeClr val="bg1"/>
            </a:solidFill>
            <a:ln w="28575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+mn-ea"/>
                </a:rPr>
                <a:t>P9</a:t>
              </a:r>
              <a:endParaRPr lang="ja-JP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A6AD25-7CF8-2939-9B2D-8A205F8519C8}"/>
              </a:ext>
            </a:extLst>
          </p:cNvPr>
          <p:cNvSpPr txBox="1"/>
          <p:nvPr/>
        </p:nvSpPr>
        <p:spPr>
          <a:xfrm>
            <a:off x="330124" y="1096221"/>
            <a:ext cx="631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This manual describes the initial setup, responses, and contact registration for the Emergency Call Ver. 6 smart device app (app).</a:t>
            </a:r>
          </a:p>
          <a:p>
            <a:r>
              <a:rPr lang="ja-JP" altLang="en-US" sz="1200" dirty="0"/>
              <a:t>For operations such as outgoing calls and counting, please refer to the </a:t>
            </a:r>
            <a:r>
              <a:rPr lang="en-US" altLang="ja-JP" sz="1200" dirty="0"/>
              <a:t>manager</a:t>
            </a:r>
            <a:r>
              <a:rPr lang="ja-JP" altLang="en-US" sz="1200" dirty="0"/>
              <a:t>'s manual.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2CC540-4409-A11F-4202-0AB5858AED61}"/>
              </a:ext>
            </a:extLst>
          </p:cNvPr>
          <p:cNvSpPr txBox="1"/>
          <p:nvPr/>
        </p:nvSpPr>
        <p:spPr>
          <a:xfrm>
            <a:off x="395212" y="6744370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＜Supported OS　＞</a:t>
            </a:r>
          </a:p>
          <a:p>
            <a:r>
              <a:rPr lang="ja-JP" altLang="en-US" sz="1200" dirty="0"/>
              <a:t>iOS　17、18　　</a:t>
            </a:r>
          </a:p>
          <a:p>
            <a:r>
              <a:rPr lang="ja-JP" altLang="en-US" sz="1200" dirty="0"/>
              <a:t>Android  </a:t>
            </a:r>
            <a:r>
              <a:rPr lang="en-US" altLang="ja-JP" sz="1200" dirty="0"/>
              <a:t>8</a:t>
            </a:r>
            <a:r>
              <a:rPr lang="ja-JP" altLang="en-US" sz="1200" dirty="0"/>
              <a:t>、</a:t>
            </a:r>
            <a:r>
              <a:rPr lang="en-US" altLang="ja-JP" sz="1200" dirty="0"/>
              <a:t>9</a:t>
            </a:r>
            <a:r>
              <a:rPr lang="ja-JP" altLang="en-US" sz="1200" dirty="0"/>
              <a:t>、</a:t>
            </a:r>
            <a:r>
              <a:rPr lang="en-US" altLang="ja-JP" sz="1200" dirty="0"/>
              <a:t>10</a:t>
            </a:r>
            <a:r>
              <a:rPr lang="ja-JP" altLang="en-US" sz="1200" dirty="0"/>
              <a:t>、</a:t>
            </a:r>
            <a:r>
              <a:rPr lang="en-US" altLang="ja-JP" sz="1200" dirty="0"/>
              <a:t>11</a:t>
            </a:r>
            <a:r>
              <a:rPr lang="ja-JP" altLang="en-US" sz="1200" dirty="0"/>
              <a:t>、</a:t>
            </a:r>
            <a:r>
              <a:rPr lang="en-US" altLang="ja-JP" sz="1200" dirty="0"/>
              <a:t>12</a:t>
            </a:r>
            <a:r>
              <a:rPr lang="ja-JP" altLang="en-US" sz="1200" dirty="0"/>
              <a:t>、</a:t>
            </a:r>
            <a:r>
              <a:rPr lang="en-US" altLang="ja-JP" sz="1200" dirty="0"/>
              <a:t>13</a:t>
            </a:r>
            <a:r>
              <a:rPr lang="ja-JP" altLang="en-US" sz="1200" dirty="0"/>
              <a:t>、14、15、16</a:t>
            </a:r>
          </a:p>
          <a:p>
            <a:r>
              <a:rPr lang="ja-JP" altLang="en-US" sz="1200" dirty="0"/>
              <a:t>*We have a policy of supporting the latest OS</a:t>
            </a:r>
            <a:r>
              <a:rPr lang="ja-JP" altLang="en-US" sz="11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1C62-D4A5-401F-5CB0-EB7D169C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スライド番号プレースホルダ 2">
            <a:extLst>
              <a:ext uri="{FF2B5EF4-FFF2-40B4-BE49-F238E27FC236}">
                <a16:creationId xmlns:a16="http://schemas.microsoft.com/office/drawing/2014/main" id="{32912863-A10B-4CC0-4937-45F4F3D8D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82F5F-421C-48EF-A8E2-41CBD1898D2B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5607" name="テキスト ボックス 24">
            <a:extLst>
              <a:ext uri="{FF2B5EF4-FFF2-40B4-BE49-F238E27FC236}">
                <a16:creationId xmlns:a16="http://schemas.microsoft.com/office/drawing/2014/main" id="{1CA47D05-2EAC-E6FD-6343-5C3A117E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77" y="287664"/>
            <a:ext cx="692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rgbClr val="0070C0"/>
                </a:solidFill>
                <a:latin typeface="+mn-ea"/>
                <a:ea typeface="+mn-ea"/>
              </a:rPr>
              <a:t>１</a:t>
            </a:r>
            <a:r>
              <a:rPr lang="en-US" altLang="ja-JP" sz="2800" b="1" dirty="0">
                <a:solidFill>
                  <a:srgbClr val="0070C0"/>
                </a:solidFill>
                <a:latin typeface="+mn-ea"/>
                <a:ea typeface="+mn-ea"/>
              </a:rPr>
              <a:t>.  Set language </a:t>
            </a:r>
            <a:endParaRPr lang="en-US" altLang="ja-JP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6A7553-ABE4-BDD5-6FB3-D4EF6B63BDC7}"/>
              </a:ext>
            </a:extLst>
          </p:cNvPr>
          <p:cNvSpPr txBox="1"/>
          <p:nvPr/>
        </p:nvSpPr>
        <p:spPr>
          <a:xfrm>
            <a:off x="3634397" y="2579602"/>
            <a:ext cx="2773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Click on "My Page“ menu.</a:t>
            </a:r>
          </a:p>
        </p:txBody>
      </p:sp>
      <p:grpSp>
        <p:nvGrpSpPr>
          <p:cNvPr id="5" name="グループ化 1">
            <a:extLst>
              <a:ext uri="{FF2B5EF4-FFF2-40B4-BE49-F238E27FC236}">
                <a16:creationId xmlns:a16="http://schemas.microsoft.com/office/drawing/2014/main" id="{3327BEEC-BA6E-6E61-D0B6-F17261B9D348}"/>
              </a:ext>
            </a:extLst>
          </p:cNvPr>
          <p:cNvGrpSpPr>
            <a:grpSpLocks/>
          </p:cNvGrpSpPr>
          <p:nvPr/>
        </p:nvGrpSpPr>
        <p:grpSpPr bwMode="auto">
          <a:xfrm>
            <a:off x="247587" y="1735664"/>
            <a:ext cx="3114675" cy="1528304"/>
            <a:chOff x="157163" y="1182688"/>
            <a:chExt cx="3284537" cy="1206500"/>
          </a:xfrm>
        </p:grpSpPr>
        <p:grpSp>
          <p:nvGrpSpPr>
            <p:cNvPr id="6" name="グループ化 9">
              <a:extLst>
                <a:ext uri="{FF2B5EF4-FFF2-40B4-BE49-F238E27FC236}">
                  <a16:creationId xmlns:a16="http://schemas.microsoft.com/office/drawing/2014/main" id="{BBA35605-2578-1E2E-CA87-611C9C76F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63" y="1182688"/>
              <a:ext cx="3284537" cy="1206500"/>
              <a:chOff x="3680778" y="1396381"/>
              <a:chExt cx="3284537" cy="1206101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45820A0-7461-72AA-6F67-FBB64F1BCB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2951"/>
              <a:stretch/>
            </p:blipFill>
            <p:spPr>
              <a:xfrm>
                <a:off x="3680778" y="1396381"/>
                <a:ext cx="3284537" cy="1206101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11" name="図 8">
                <a:extLst>
                  <a:ext uri="{FF2B5EF4-FFF2-40B4-BE49-F238E27FC236}">
                    <a16:creationId xmlns:a16="http://schemas.microsoft.com/office/drawing/2014/main" id="{89378330-5333-3837-A7B8-60F763645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6"/>
              <a:stretch>
                <a:fillRect/>
              </a:stretch>
            </p:blipFill>
            <p:spPr bwMode="auto">
              <a:xfrm>
                <a:off x="4312641" y="1861252"/>
                <a:ext cx="2652674" cy="736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AutoShape 12">
              <a:extLst>
                <a:ext uri="{FF2B5EF4-FFF2-40B4-BE49-F238E27FC236}">
                  <a16:creationId xmlns:a16="http://schemas.microsoft.com/office/drawing/2014/main" id="{0FC2CBD7-66A0-0F15-472D-3311B951E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3" y="1595438"/>
              <a:ext cx="549313" cy="1713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AutoShape 12">
              <a:extLst>
                <a:ext uri="{FF2B5EF4-FFF2-40B4-BE49-F238E27FC236}">
                  <a16:creationId xmlns:a16="http://schemas.microsoft.com/office/drawing/2014/main" id="{6A633EC7-1666-070C-38AF-EA8F08E785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1863" y="1828800"/>
              <a:ext cx="584200" cy="4413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3" name="テキスト ボックス 18">
            <a:extLst>
              <a:ext uri="{FF2B5EF4-FFF2-40B4-BE49-F238E27FC236}">
                <a16:creationId xmlns:a16="http://schemas.microsoft.com/office/drawing/2014/main" id="{8FDCE0CF-8874-0202-2FC6-0B891160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426" y="1735664"/>
            <a:ext cx="3345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1. </a:t>
            </a:r>
            <a:r>
              <a:rPr lang="en-US" altLang="ja-JP" sz="1400" dirty="0">
                <a:latin typeface="+mj-ea"/>
                <a:ea typeface="+mj-ea"/>
              </a:rPr>
              <a:t>To access Emergency Call site (Web</a:t>
            </a:r>
            <a:r>
              <a:rPr lang="ja-JP" altLang="en-US" sz="1400" dirty="0">
                <a:latin typeface="+mj-ea"/>
                <a:ea typeface="+mj-ea"/>
              </a:rPr>
              <a:t>）</a:t>
            </a:r>
            <a:r>
              <a:rPr lang="en-US" altLang="ja-JP" sz="1400" dirty="0">
                <a:latin typeface="+mj-ea"/>
                <a:ea typeface="+mj-ea"/>
              </a:rPr>
              <a:t>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from PC or smart</a:t>
            </a:r>
            <a:r>
              <a:rPr lang="ja-JP" altLang="en-US" sz="1400" dirty="0">
                <a:latin typeface="+mj-ea"/>
                <a:ea typeface="+mj-ea"/>
              </a:rPr>
              <a:t> </a:t>
            </a:r>
            <a:r>
              <a:rPr lang="en-US" altLang="ja-JP" sz="1400" dirty="0">
                <a:latin typeface="+mj-ea"/>
                <a:ea typeface="+mj-ea"/>
              </a:rPr>
              <a:t>device.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2C114CE-4575-0DB2-FFED-D17F3B27C769}"/>
              </a:ext>
            </a:extLst>
          </p:cNvPr>
          <p:cNvSpPr txBox="1"/>
          <p:nvPr/>
        </p:nvSpPr>
        <p:spPr>
          <a:xfrm>
            <a:off x="228073" y="971243"/>
            <a:ext cx="6268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First, set the language to 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English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 If you have already done, this step is not necessary.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5F5EECE-83E3-4F60-EF48-4BB652574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66" y="3550812"/>
            <a:ext cx="3114675" cy="20480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A49F90-8CAA-B3C1-34F8-1E9C1969D159}"/>
              </a:ext>
            </a:extLst>
          </p:cNvPr>
          <p:cNvSpPr txBox="1"/>
          <p:nvPr/>
        </p:nvSpPr>
        <p:spPr>
          <a:xfrm>
            <a:off x="3634396" y="3755751"/>
            <a:ext cx="2773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2. Click on “SETTING“ button 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r>
              <a:rPr lang="en-US" altLang="ja-JP" sz="1400" dirty="0">
                <a:latin typeface="+mn-ea"/>
                <a:ea typeface="+mn-ea"/>
              </a:rPr>
              <a:t>in  User Information.</a:t>
            </a: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4562BF2-ADA0-FA35-621B-FA20F0B879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21491" y="5343348"/>
            <a:ext cx="761084" cy="28116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53D9B6B-55C3-8950-B3E8-555B177DF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48" y="5880034"/>
            <a:ext cx="3000714" cy="2851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utoShape 12">
            <a:extLst>
              <a:ext uri="{FF2B5EF4-FFF2-40B4-BE49-F238E27FC236}">
                <a16:creationId xmlns:a16="http://schemas.microsoft.com/office/drawing/2014/main" id="{A91CF299-A905-5773-2EC3-FA3BA684D4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1548" y="6437063"/>
            <a:ext cx="692485" cy="26943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7E4B0C7F-DA70-297B-3ECF-5D1CFE4F7F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9560" y="8461973"/>
            <a:ext cx="692485" cy="26943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0F943E-EBD2-1AB9-735A-8A733C11BBB3}"/>
              </a:ext>
            </a:extLst>
          </p:cNvPr>
          <p:cNvSpPr txBox="1"/>
          <p:nvPr/>
        </p:nvSpPr>
        <p:spPr>
          <a:xfrm>
            <a:off x="3722831" y="5879283"/>
            <a:ext cx="27736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3. Select "English(</a:t>
            </a:r>
            <a:r>
              <a:rPr lang="ja-JP" altLang="en-US" sz="1400" dirty="0">
                <a:latin typeface="+mn-ea"/>
                <a:ea typeface="+mn-ea"/>
              </a:rPr>
              <a:t>英語</a:t>
            </a:r>
            <a:r>
              <a:rPr lang="en-US" altLang="ja-JP" sz="1400" dirty="0">
                <a:latin typeface="+mn-ea"/>
                <a:ea typeface="+mn-ea"/>
              </a:rPr>
              <a:t>)" in the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 language section.</a:t>
            </a: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1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4. </a:t>
            </a:r>
            <a:r>
              <a:rPr lang="en-US" altLang="ja-JP" sz="1400" dirty="0">
                <a:latin typeface="+mn-ea"/>
              </a:rPr>
              <a:t>Click on “SAVE“ button. </a:t>
            </a:r>
            <a:r>
              <a:rPr lang="ja-JP" altLang="en-US" sz="1400" dirty="0">
                <a:latin typeface="+mn-ea"/>
              </a:rPr>
              <a:t>　</a:t>
            </a:r>
            <a:endParaRPr lang="en-US" altLang="ja-JP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237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0CDAFF3D-566A-436E-AD03-7E9DE48A5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8" b="3916"/>
          <a:stretch/>
        </p:blipFill>
        <p:spPr bwMode="auto">
          <a:xfrm>
            <a:off x="511765" y="4051798"/>
            <a:ext cx="2441575" cy="30591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651" name="スライド番号プレースホルダ 2">
            <a:extLst>
              <a:ext uri="{FF2B5EF4-FFF2-40B4-BE49-F238E27FC236}">
                <a16:creationId xmlns:a16="http://schemas.microsoft.com/office/drawing/2014/main" id="{1384B23A-E7EA-9DE8-6BD1-E569D4178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82F5F-421C-48EF-A8E2-41CBD1898D2B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5607" name="テキスト ボックス 24">
            <a:extLst>
              <a:ext uri="{FF2B5EF4-FFF2-40B4-BE49-F238E27FC236}">
                <a16:creationId xmlns:a16="http://schemas.microsoft.com/office/drawing/2014/main" id="{978DB59C-BF27-60C9-6747-EC560557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66" y="353578"/>
            <a:ext cx="692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rgbClr val="0070C0"/>
                </a:solidFill>
                <a:latin typeface="+mn-ea"/>
                <a:ea typeface="+mn-ea"/>
              </a:rPr>
              <a:t>２</a:t>
            </a:r>
            <a:r>
              <a:rPr lang="en-US" altLang="ja-JP" sz="2800" b="1" dirty="0">
                <a:solidFill>
                  <a:srgbClr val="0070C0"/>
                </a:solidFill>
                <a:latin typeface="+mn-ea"/>
                <a:ea typeface="+mn-ea"/>
              </a:rPr>
              <a:t>.  APP Setup</a:t>
            </a:r>
            <a:endParaRPr lang="en-US" altLang="ja-JP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5612" name="テキスト ボックス 23">
            <a:extLst>
              <a:ext uri="{FF2B5EF4-FFF2-40B4-BE49-F238E27FC236}">
                <a16:creationId xmlns:a16="http://schemas.microsoft.com/office/drawing/2014/main" id="{8938F303-9A7C-9667-ED01-A518F853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28" y="1201442"/>
            <a:ext cx="5332412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latin typeface="+mn-ea"/>
                <a:ea typeface="+mn-ea"/>
              </a:rPr>
              <a:t>(1) The App setup  from 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</a:rPr>
              <a:t>the smart device web</a:t>
            </a:r>
            <a:endParaRPr lang="ja-JP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2781" name="テキスト ボックス 23">
            <a:extLst>
              <a:ext uri="{FF2B5EF4-FFF2-40B4-BE49-F238E27FC236}">
                <a16:creationId xmlns:a16="http://schemas.microsoft.com/office/drawing/2014/main" id="{86FA3639-04FE-8D28-809D-99BBDB72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28" y="1944392"/>
            <a:ext cx="5322887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600" dirty="0">
                <a:latin typeface="+mn-ea"/>
                <a:ea typeface="+mn-ea"/>
              </a:rPr>
              <a:t>●</a:t>
            </a:r>
            <a:r>
              <a:rPr lang="en-US" altLang="ja-JP" sz="1600" dirty="0">
                <a:latin typeface="+mn-ea"/>
                <a:ea typeface="+mn-ea"/>
              </a:rPr>
              <a:t>How to install the App  </a:t>
            </a:r>
            <a:r>
              <a:rPr lang="en-US" altLang="ja-JP" sz="1600" dirty="0">
                <a:latin typeface="+mj-ea"/>
              </a:rPr>
              <a:t>from the smart device web</a:t>
            </a:r>
            <a:endParaRPr lang="ja-JP" altLang="en-US" sz="1600" dirty="0">
              <a:latin typeface="+mj-ea"/>
            </a:endParaRPr>
          </a:p>
          <a:p>
            <a:pPr eaLnBrk="1" hangingPunct="1">
              <a:defRPr/>
            </a:pPr>
            <a:endParaRPr lang="ja-JP" altLang="en-US" sz="1600" dirty="0">
              <a:latin typeface="+mn-ea"/>
              <a:ea typeface="+mn-ea"/>
            </a:endParaRPr>
          </a:p>
        </p:txBody>
      </p:sp>
      <p:sp>
        <p:nvSpPr>
          <p:cNvPr id="25" name="テキスト ボックス 56">
            <a:extLst>
              <a:ext uri="{FF2B5EF4-FFF2-40B4-BE49-F238E27FC236}">
                <a16:creationId xmlns:a16="http://schemas.microsoft.com/office/drawing/2014/main" id="{6BA1519E-4B96-8612-9545-512AB305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153" y="3287417"/>
            <a:ext cx="354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2. Tap “My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r>
              <a:rPr lang="en-US" altLang="ja-JP" sz="1400" dirty="0">
                <a:latin typeface="+mn-ea"/>
                <a:ea typeface="+mn-ea"/>
              </a:rPr>
              <a:t>Page" menu.</a:t>
            </a: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762D74ED-6802-C57A-6E84-88764CD6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665" y="4435973"/>
            <a:ext cx="3543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3. Tap “AppStore”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r>
              <a:rPr lang="en-US" altLang="ja-JP" sz="1400" dirty="0">
                <a:latin typeface="+mn-ea"/>
                <a:ea typeface="+mn-ea"/>
              </a:rPr>
              <a:t>or “Google Play</a:t>
            </a:r>
            <a:r>
              <a:rPr lang="ja-JP" altLang="en-US" sz="1400" dirty="0">
                <a:latin typeface="+mn-ea"/>
                <a:ea typeface="+mn-ea"/>
              </a:rPr>
              <a:t>”</a:t>
            </a:r>
            <a:r>
              <a:rPr lang="en-US" altLang="ja-JP" sz="1400" dirty="0">
                <a:latin typeface="+mn-ea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 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265113" indent="-265113" eaLnBrk="1" hangingPunct="1">
              <a:defRPr/>
            </a:pPr>
            <a:r>
              <a:rPr lang="ja-JP" altLang="en-US" sz="900" dirty="0">
                <a:latin typeface="+mn-ea"/>
                <a:ea typeface="+mn-ea"/>
              </a:rPr>
              <a:t>　　</a:t>
            </a:r>
            <a:r>
              <a:rPr lang="en-US" altLang="ja-JP" sz="900" dirty="0">
                <a:latin typeface="+mn-ea"/>
                <a:ea typeface="+mn-ea"/>
              </a:rPr>
              <a:t>  * You need "Apple ID" or "Google Account" to install the      application. </a:t>
            </a:r>
          </a:p>
          <a:p>
            <a:pPr marL="265113" indent="-265113" eaLnBrk="1" hangingPunct="1">
              <a:defRPr/>
            </a:pPr>
            <a:r>
              <a:rPr lang="en-US" altLang="ja-JP" sz="900" dirty="0">
                <a:latin typeface="+mn-ea"/>
                <a:ea typeface="+mn-ea"/>
              </a:rPr>
              <a:t>    </a:t>
            </a:r>
          </a:p>
        </p:txBody>
      </p:sp>
      <p:sp>
        <p:nvSpPr>
          <p:cNvPr id="35" name="テキスト ボックス 56">
            <a:extLst>
              <a:ext uri="{FF2B5EF4-FFF2-40B4-BE49-F238E27FC236}">
                <a16:creationId xmlns:a16="http://schemas.microsoft.com/office/drawing/2014/main" id="{23BF78AF-B137-E86F-4899-C591CCE4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790" y="7322048"/>
            <a:ext cx="354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4. The icon of the application appears on</a:t>
            </a:r>
          </a:p>
          <a:p>
            <a:pPr indent="180975"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your device.</a:t>
            </a:r>
          </a:p>
        </p:txBody>
      </p:sp>
      <p:sp>
        <p:nvSpPr>
          <p:cNvPr id="27673" name="AutoShape 177">
            <a:extLst>
              <a:ext uri="{FF2B5EF4-FFF2-40B4-BE49-F238E27FC236}">
                <a16:creationId xmlns:a16="http://schemas.microsoft.com/office/drawing/2014/main" id="{2873642F-5B33-5ED8-3F0D-D4AA7373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420" y="5250555"/>
            <a:ext cx="1169945" cy="40144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2" name="テキスト ボックス 18">
            <a:extLst>
              <a:ext uri="{FF2B5EF4-FFF2-40B4-BE49-F238E27FC236}">
                <a16:creationId xmlns:a16="http://schemas.microsoft.com/office/drawing/2014/main" id="{FF851A7A-6D85-76D2-A648-0969422E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390" y="2446042"/>
            <a:ext cx="344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1. </a:t>
            </a:r>
            <a:r>
              <a:rPr lang="en-US" altLang="ja-JP" sz="1400" dirty="0">
                <a:latin typeface="+mj-ea"/>
                <a:ea typeface="+mj-ea"/>
              </a:rPr>
              <a:t>To access Emergency Call site</a:t>
            </a:r>
            <a:r>
              <a:rPr lang="ja-JP" altLang="en-US" sz="1400" dirty="0">
                <a:latin typeface="+mj-ea"/>
                <a:ea typeface="+mj-ea"/>
              </a:rPr>
              <a:t>　</a:t>
            </a:r>
            <a:r>
              <a:rPr lang="en-US" altLang="ja-JP" sz="1400" dirty="0">
                <a:latin typeface="+mj-ea"/>
                <a:ea typeface="+mj-ea"/>
              </a:rPr>
              <a:t>(Web)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from smart device.</a:t>
            </a:r>
            <a:endParaRPr lang="en-US" altLang="ja-JP" sz="1400" dirty="0">
              <a:latin typeface="+mn-ea"/>
              <a:ea typeface="+mn-ea"/>
            </a:endParaRPr>
          </a:p>
        </p:txBody>
      </p:sp>
      <p:grpSp>
        <p:nvGrpSpPr>
          <p:cNvPr id="27662" name="グループ化 2">
            <a:extLst>
              <a:ext uri="{FF2B5EF4-FFF2-40B4-BE49-F238E27FC236}">
                <a16:creationId xmlns:a16="http://schemas.microsoft.com/office/drawing/2014/main" id="{B988810D-F5E9-6B6C-45E7-0D4FD6DC101A}"/>
              </a:ext>
            </a:extLst>
          </p:cNvPr>
          <p:cNvGrpSpPr>
            <a:grpSpLocks/>
          </p:cNvGrpSpPr>
          <p:nvPr/>
        </p:nvGrpSpPr>
        <p:grpSpPr bwMode="auto">
          <a:xfrm>
            <a:off x="511765" y="2447629"/>
            <a:ext cx="2441575" cy="1279525"/>
            <a:chOff x="290513" y="1371600"/>
            <a:chExt cx="2009775" cy="9604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091729E-E074-08E9-FA98-AEE178C30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513" y="1371600"/>
              <a:ext cx="2009775" cy="96043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671" name="AutoShape 177">
              <a:extLst>
                <a:ext uri="{FF2B5EF4-FFF2-40B4-BE49-F238E27FC236}">
                  <a16:creationId xmlns:a16="http://schemas.microsoft.com/office/drawing/2014/main" id="{B1B4933F-9C22-E5DA-0653-F641E90C3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1725613"/>
              <a:ext cx="838903" cy="600075"/>
            </a:xfrm>
            <a:prstGeom prst="roundRect">
              <a:avLst>
                <a:gd name="adj" fmla="val 972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5132E5EE-C356-C62E-700F-69A6298E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5" y="7353401"/>
            <a:ext cx="23431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グループ化 5">
            <a:extLst>
              <a:ext uri="{FF2B5EF4-FFF2-40B4-BE49-F238E27FC236}">
                <a16:creationId xmlns:a16="http://schemas.microsoft.com/office/drawing/2014/main" id="{D00D8824-B577-8095-7960-AD6B4996AE7A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635250"/>
            <a:ext cx="2443163" cy="3017838"/>
            <a:chOff x="304800" y="2389188"/>
            <a:chExt cx="2009775" cy="2968625"/>
          </a:xfrm>
        </p:grpSpPr>
        <p:pic>
          <p:nvPicPr>
            <p:cNvPr id="12" name="図 11" descr="テキスト&#10;&#10;自動的に生成された説明">
              <a:extLst>
                <a:ext uri="{FF2B5EF4-FFF2-40B4-BE49-F238E27FC236}">
                  <a16:creationId xmlns:a16="http://schemas.microsoft.com/office/drawing/2014/main" id="{FF8DE829-91D6-E4DB-8A10-769980A68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08" b="3916"/>
            <a:stretch/>
          </p:blipFill>
          <p:spPr>
            <a:xfrm>
              <a:off x="304800" y="2389188"/>
              <a:ext cx="2009775" cy="29686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9724" name="AutoShape 177">
              <a:extLst>
                <a:ext uri="{FF2B5EF4-FFF2-40B4-BE49-F238E27FC236}">
                  <a16:creationId xmlns:a16="http://schemas.microsoft.com/office/drawing/2014/main" id="{0CB79EF4-F4D0-C885-08DE-566A839EA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3" y="5122863"/>
              <a:ext cx="1262062" cy="228600"/>
            </a:xfrm>
            <a:prstGeom prst="roundRect">
              <a:avLst>
                <a:gd name="adj" fmla="val 972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9699" name="スライド番号プレースホルダ 2">
            <a:extLst>
              <a:ext uri="{FF2B5EF4-FFF2-40B4-BE49-F238E27FC236}">
                <a16:creationId xmlns:a16="http://schemas.microsoft.com/office/drawing/2014/main" id="{47621469-E0E0-62E6-1A98-C3BAF1CB5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2598738" y="8902700"/>
            <a:ext cx="1600200" cy="21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75839-65E3-4369-A72E-AC0A72251034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2781" name="テキスト ボックス 23">
            <a:extLst>
              <a:ext uri="{FF2B5EF4-FFF2-40B4-BE49-F238E27FC236}">
                <a16:creationId xmlns:a16="http://schemas.microsoft.com/office/drawing/2014/main" id="{E3C14D05-7B77-6F46-C7A8-FD470832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" y="515937"/>
            <a:ext cx="5322888" cy="357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600" dirty="0">
                <a:latin typeface="+mn-ea"/>
                <a:ea typeface="+mn-ea"/>
              </a:rPr>
              <a:t>●</a:t>
            </a:r>
            <a:r>
              <a:rPr lang="en-US" altLang="ja-JP" sz="1600" dirty="0">
                <a:latin typeface="+mn-ea"/>
                <a:ea typeface="+mn-ea"/>
              </a:rPr>
              <a:t> Initial Setting of the App </a:t>
            </a:r>
            <a:r>
              <a:rPr lang="en-US" altLang="ja-JP" sz="1600" dirty="0">
                <a:latin typeface="+mj-ea"/>
              </a:rPr>
              <a:t>from the smart device web</a:t>
            </a:r>
            <a:endParaRPr lang="ja-JP" altLang="en-US" sz="1600" dirty="0">
              <a:latin typeface="+mj-ea"/>
            </a:endParaRPr>
          </a:p>
          <a:p>
            <a:pPr eaLnBrk="1" hangingPunct="1">
              <a:defRPr/>
            </a:pPr>
            <a:endParaRPr lang="ja-JP" altLang="en-US" sz="1600" dirty="0">
              <a:latin typeface="+mj-ea"/>
            </a:endParaRPr>
          </a:p>
          <a:p>
            <a:pPr eaLnBrk="1" hangingPunct="1">
              <a:defRPr/>
            </a:pPr>
            <a:endParaRPr lang="ja-JP" altLang="en-US" sz="1600" dirty="0">
              <a:latin typeface="+mn-ea"/>
              <a:ea typeface="+mn-ea"/>
            </a:endParaRPr>
          </a:p>
        </p:txBody>
      </p:sp>
      <p:sp>
        <p:nvSpPr>
          <p:cNvPr id="29701" name="スライド番号プレースホルダ 2">
            <a:extLst>
              <a:ext uri="{FF2B5EF4-FFF2-40B4-BE49-F238E27FC236}">
                <a16:creationId xmlns:a16="http://schemas.microsoft.com/office/drawing/2014/main" id="{D4E1E9E7-EFF2-1D87-182B-E90E46998F06}"/>
              </a:ext>
            </a:extLst>
          </p:cNvPr>
          <p:cNvSpPr txBox="1">
            <a:spLocks/>
          </p:cNvSpPr>
          <p:nvPr/>
        </p:nvSpPr>
        <p:spPr bwMode="auto">
          <a:xfrm>
            <a:off x="2598738" y="8269288"/>
            <a:ext cx="1600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6609BA-1AB4-4A8D-8F12-AD3FF5BF9620}" type="slidenum">
              <a:rPr lang="ja-JP" altLang="en-US" sz="1800">
                <a:solidFill>
                  <a:schemeClr val="bg1"/>
                </a:solidFill>
                <a:latin typeface="ＭＳ Ｐゴシック" panose="020B0600070205080204" pitchFamily="50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5" name="テキスト ボックス 56">
            <a:extLst>
              <a:ext uri="{FF2B5EF4-FFF2-40B4-BE49-F238E27FC236}">
                <a16:creationId xmlns:a16="http://schemas.microsoft.com/office/drawing/2014/main" id="{89FDE43D-ABB2-6FFB-C9B6-581B4B5C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1966913"/>
            <a:ext cx="354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2. Tap “My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r>
              <a:rPr lang="en-US" altLang="ja-JP" sz="1400" dirty="0">
                <a:latin typeface="+mn-ea"/>
                <a:ea typeface="+mn-ea"/>
              </a:rPr>
              <a:t>Page" menu.</a:t>
            </a: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79D88979-FF1C-1E78-1580-06D570E1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2851150"/>
            <a:ext cx="354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3. </a:t>
            </a:r>
            <a:r>
              <a:rPr lang="en-US" altLang="ja-JP" sz="1400" dirty="0">
                <a:latin typeface="+mj-ea"/>
                <a:ea typeface="+mj-ea"/>
              </a:rPr>
              <a:t>Tap "Launch or Initial Setup" bottom.</a:t>
            </a:r>
            <a:endParaRPr lang="en-US" altLang="ja-JP" sz="900" dirty="0">
              <a:latin typeface="+mn-ea"/>
              <a:ea typeface="+mn-ea"/>
            </a:endParaRPr>
          </a:p>
        </p:txBody>
      </p:sp>
      <p:sp>
        <p:nvSpPr>
          <p:cNvPr id="2" name="テキスト ボックス 18">
            <a:extLst>
              <a:ext uri="{FF2B5EF4-FFF2-40B4-BE49-F238E27FC236}">
                <a16:creationId xmlns:a16="http://schemas.microsoft.com/office/drawing/2014/main" id="{92DB6293-CF86-A6B6-EC03-2929EC91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139825"/>
            <a:ext cx="3543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1. </a:t>
            </a:r>
            <a:r>
              <a:rPr lang="en-US" altLang="ja-JP" sz="1400" dirty="0">
                <a:latin typeface="+mj-ea"/>
                <a:ea typeface="+mj-ea"/>
              </a:rPr>
              <a:t>To access Emergency Call site (Web</a:t>
            </a:r>
            <a:r>
              <a:rPr lang="ja-JP" altLang="en-US" sz="1400" dirty="0">
                <a:latin typeface="+mj-ea"/>
                <a:ea typeface="+mj-ea"/>
              </a:rPr>
              <a:t>）</a:t>
            </a:r>
            <a:r>
              <a:rPr lang="en-US" altLang="ja-JP" sz="1400" dirty="0">
                <a:latin typeface="+mj-ea"/>
                <a:ea typeface="+mj-ea"/>
              </a:rPr>
              <a:t>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from smart device.</a:t>
            </a:r>
            <a:endParaRPr lang="en-US" altLang="ja-JP" sz="1400" dirty="0">
              <a:latin typeface="+mn-ea"/>
              <a:ea typeface="+mn-ea"/>
            </a:endParaRPr>
          </a:p>
        </p:txBody>
      </p:sp>
      <p:grpSp>
        <p:nvGrpSpPr>
          <p:cNvPr id="29706" name="グループ化 2">
            <a:extLst>
              <a:ext uri="{FF2B5EF4-FFF2-40B4-BE49-F238E27FC236}">
                <a16:creationId xmlns:a16="http://schemas.microsoft.com/office/drawing/2014/main" id="{48204970-1EB7-22B2-4E3A-CAABA99AD370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1139825"/>
            <a:ext cx="2443162" cy="1277938"/>
            <a:chOff x="290513" y="1371600"/>
            <a:chExt cx="2009775" cy="9604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D9A50E8-437F-9E6B-45A2-681AFCDC9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513" y="1371600"/>
              <a:ext cx="2009775" cy="96043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9722" name="AutoShape 177">
              <a:extLst>
                <a:ext uri="{FF2B5EF4-FFF2-40B4-BE49-F238E27FC236}">
                  <a16:creationId xmlns:a16="http://schemas.microsoft.com/office/drawing/2014/main" id="{FCCEB2AA-FC68-4C85-5F4D-557A907AB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1725613"/>
              <a:ext cx="838903" cy="600075"/>
            </a:xfrm>
            <a:prstGeom prst="roundRect">
              <a:avLst>
                <a:gd name="adj" fmla="val 9722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0D84F5-B6A9-5A1D-6EE6-8A41B4287FEE}"/>
              </a:ext>
            </a:extLst>
          </p:cNvPr>
          <p:cNvSpPr txBox="1"/>
          <p:nvPr/>
        </p:nvSpPr>
        <p:spPr>
          <a:xfrm>
            <a:off x="2984500" y="5975037"/>
            <a:ext cx="36226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AutoNum type="arabicPeriod" startAt="4"/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The initial setup screen with URL and </a:t>
            </a: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     User ID will appear. Enter your </a:t>
            </a: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    “Password”.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6052CC-0FF3-0B97-F59B-CA729DF6BFBD}"/>
              </a:ext>
            </a:extLst>
          </p:cNvPr>
          <p:cNvSpPr txBox="1"/>
          <p:nvPr/>
        </p:nvSpPr>
        <p:spPr>
          <a:xfrm>
            <a:off x="3076575" y="7289800"/>
            <a:ext cx="34512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sz="1100" dirty="0">
              <a:solidFill>
                <a:prstClr val="black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1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. Tap the "Login” button.</a:t>
            </a:r>
          </a:p>
          <a:p>
            <a:pPr eaLnBrk="1" hangingPunct="1">
              <a:defRPr/>
            </a:pPr>
            <a:endParaRPr lang="en-US" altLang="ja-JP" sz="1400" dirty="0">
              <a:solidFill>
                <a:prstClr val="black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Once the “My Menu" screen appears, setup is complete.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  <a:p>
            <a:pPr indent="174625" eaLnBrk="1" hangingPunct="1">
              <a:defRPr/>
            </a:pP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B4DD94-959C-A115-49CC-A6B918ABC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6072188"/>
            <a:ext cx="2405063" cy="26811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AutoShape 177">
            <a:extLst>
              <a:ext uri="{FF2B5EF4-FFF2-40B4-BE49-F238E27FC236}">
                <a16:creationId xmlns:a16="http://schemas.microsoft.com/office/drawing/2014/main" id="{3B0AA088-0DBF-E94D-8613-362219C35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31" y="7629359"/>
            <a:ext cx="1534213" cy="232390"/>
          </a:xfrm>
          <a:prstGeom prst="roundRect">
            <a:avLst>
              <a:gd name="adj" fmla="val 972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9" name="AutoShape 177">
            <a:extLst>
              <a:ext uri="{FF2B5EF4-FFF2-40B4-BE49-F238E27FC236}">
                <a16:creationId xmlns:a16="http://schemas.microsoft.com/office/drawing/2014/main" id="{75E9709C-A5E5-ECF0-BD03-5E2AB4A3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69" y="8479456"/>
            <a:ext cx="1534213" cy="232390"/>
          </a:xfrm>
          <a:prstGeom prst="roundRect">
            <a:avLst>
              <a:gd name="adj" fmla="val 972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9382D9C-45FA-F55B-0198-DBE94C3C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51" y="3418681"/>
            <a:ext cx="3114675" cy="27924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1747" name="スライド番号プレースホルダ 2">
            <a:extLst>
              <a:ext uri="{FF2B5EF4-FFF2-40B4-BE49-F238E27FC236}">
                <a16:creationId xmlns:a16="http://schemas.microsoft.com/office/drawing/2014/main" id="{CB2A1599-003A-AB0E-3213-850F21741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E9BE0-FC4E-4228-8CDA-413D873A0E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6631" name="テキスト ボックス 23">
            <a:extLst>
              <a:ext uri="{FF2B5EF4-FFF2-40B4-BE49-F238E27FC236}">
                <a16:creationId xmlns:a16="http://schemas.microsoft.com/office/drawing/2014/main" id="{35A5267F-3874-F816-07E6-CACF9179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260336"/>
            <a:ext cx="4864100" cy="35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+mj-ea"/>
                <a:ea typeface="+mj-ea"/>
              </a:rPr>
              <a:t>●</a:t>
            </a:r>
            <a:r>
              <a:rPr lang="en-US" altLang="ja-JP" sz="1600" dirty="0">
                <a:latin typeface="+mj-ea"/>
                <a:ea typeface="+mj-ea"/>
              </a:rPr>
              <a:t>How to install the application from the PC web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31749" name="スライド番号プレースホルダ 2">
            <a:extLst>
              <a:ext uri="{FF2B5EF4-FFF2-40B4-BE49-F238E27FC236}">
                <a16:creationId xmlns:a16="http://schemas.microsoft.com/office/drawing/2014/main" id="{50398503-EACC-F839-5B23-92A6085626FA}"/>
              </a:ext>
            </a:extLst>
          </p:cNvPr>
          <p:cNvSpPr txBox="1">
            <a:spLocks/>
          </p:cNvSpPr>
          <p:nvPr/>
        </p:nvSpPr>
        <p:spPr bwMode="auto">
          <a:xfrm>
            <a:off x="2671051" y="8301831"/>
            <a:ext cx="1600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0DA5830-B3BF-4011-8A58-4A12A7EBCE42}" type="slidenum">
              <a:rPr lang="ja-JP" altLang="en-US" sz="18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31750" name="テキスト ボックス 56">
            <a:extLst>
              <a:ext uri="{FF2B5EF4-FFF2-40B4-BE49-F238E27FC236}">
                <a16:creationId xmlns:a16="http://schemas.microsoft.com/office/drawing/2014/main" id="{FC076883-D2EA-D9D3-D150-CA6494DF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526" y="5717381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/>
          </a:p>
        </p:txBody>
      </p:sp>
      <p:sp>
        <p:nvSpPr>
          <p:cNvPr id="31769" name="AutoShape 177">
            <a:extLst>
              <a:ext uri="{FF2B5EF4-FFF2-40B4-BE49-F238E27FC236}">
                <a16:creationId xmlns:a16="http://schemas.microsoft.com/office/drawing/2014/main" id="{8402B35A-5188-6525-46D9-B77C4D4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16" y="5097947"/>
            <a:ext cx="2557536" cy="1195694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26BA4C5A-88D1-B97A-BE6E-645B1ED35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89" y="3556793"/>
            <a:ext cx="2900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2. You can download an Emergency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Call App  by scanning the  QR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code.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050" dirty="0">
                <a:latin typeface="+mj-ea"/>
              </a:rPr>
              <a:t>※If you can’t scan the QR code from the standard camera app, please try from Smart device.</a:t>
            </a:r>
          </a:p>
          <a:p>
            <a:pPr eaLnBrk="1" hangingPunct="1">
              <a:defRPr/>
            </a:pPr>
            <a:endParaRPr lang="en-US" altLang="ja-JP" sz="1050" dirty="0"/>
          </a:p>
        </p:txBody>
      </p:sp>
      <p:sp>
        <p:nvSpPr>
          <p:cNvPr id="35" name="テキスト ボックス 56">
            <a:extLst>
              <a:ext uri="{FF2B5EF4-FFF2-40B4-BE49-F238E27FC236}">
                <a16:creationId xmlns:a16="http://schemas.microsoft.com/office/drawing/2014/main" id="{B4C5BDAF-1533-63A3-E993-4580BB88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851" y="6961981"/>
            <a:ext cx="354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3. The icon of the application appears on </a:t>
            </a:r>
          </a:p>
          <a:p>
            <a:pPr eaLnBrk="1" hangingPunct="1">
              <a:defRPr/>
            </a:pPr>
            <a:r>
              <a:rPr lang="ja-JP" altLang="en-US" sz="1400" dirty="0">
                <a:latin typeface="+mj-ea"/>
              </a:rPr>
              <a:t>　　</a:t>
            </a:r>
            <a:r>
              <a:rPr lang="en-US" altLang="ja-JP" sz="1400" dirty="0">
                <a:latin typeface="+mj-ea"/>
                <a:ea typeface="+mj-ea"/>
              </a:rPr>
              <a:t>your device.</a:t>
            </a:r>
          </a:p>
        </p:txBody>
      </p:sp>
      <p:sp>
        <p:nvSpPr>
          <p:cNvPr id="2" name="テキスト ボックス 23">
            <a:extLst>
              <a:ext uri="{FF2B5EF4-FFF2-40B4-BE49-F238E27FC236}">
                <a16:creationId xmlns:a16="http://schemas.microsoft.com/office/drawing/2014/main" id="{247365AD-0CB0-12AB-DAC6-981BF8F7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27857"/>
            <a:ext cx="5330825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latin typeface="+mn-ea"/>
                <a:ea typeface="+mn-ea"/>
              </a:rPr>
              <a:t>(2) The Application setup  from the 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</a:rPr>
              <a:t>PC </a:t>
            </a:r>
            <a:r>
              <a:rPr lang="en-US" altLang="ja-JP" dirty="0">
                <a:latin typeface="+mn-ea"/>
                <a:ea typeface="+mn-ea"/>
              </a:rPr>
              <a:t>web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66BED5-514C-AA98-8E06-12903774B927}"/>
              </a:ext>
            </a:extLst>
          </p:cNvPr>
          <p:cNvSpPr txBox="1"/>
          <p:nvPr/>
        </p:nvSpPr>
        <p:spPr>
          <a:xfrm>
            <a:off x="3853480" y="2380164"/>
            <a:ext cx="2773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Click on "My Page“ menu.</a:t>
            </a:r>
          </a:p>
        </p:txBody>
      </p:sp>
      <p:grpSp>
        <p:nvGrpSpPr>
          <p:cNvPr id="31757" name="グループ化 1">
            <a:extLst>
              <a:ext uri="{FF2B5EF4-FFF2-40B4-BE49-F238E27FC236}">
                <a16:creationId xmlns:a16="http://schemas.microsoft.com/office/drawing/2014/main" id="{5AC3997B-32FB-B271-8120-A84ED4DE9AAD}"/>
              </a:ext>
            </a:extLst>
          </p:cNvPr>
          <p:cNvGrpSpPr>
            <a:grpSpLocks/>
          </p:cNvGrpSpPr>
          <p:nvPr/>
        </p:nvGrpSpPr>
        <p:grpSpPr bwMode="auto">
          <a:xfrm>
            <a:off x="397751" y="1942306"/>
            <a:ext cx="3114675" cy="1206500"/>
            <a:chOff x="157163" y="1182688"/>
            <a:chExt cx="3284537" cy="1206500"/>
          </a:xfrm>
        </p:grpSpPr>
        <p:grpSp>
          <p:nvGrpSpPr>
            <p:cNvPr id="31763" name="グループ化 9">
              <a:extLst>
                <a:ext uri="{FF2B5EF4-FFF2-40B4-BE49-F238E27FC236}">
                  <a16:creationId xmlns:a16="http://schemas.microsoft.com/office/drawing/2014/main" id="{AD72D8B6-A338-CEB7-2D7C-1B9F64D13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63" y="1182688"/>
              <a:ext cx="3284537" cy="1206500"/>
              <a:chOff x="3680778" y="1396381"/>
              <a:chExt cx="3284537" cy="1206101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3F0F805-77F3-1C5E-8B47-89ACC2459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2951"/>
              <a:stretch/>
            </p:blipFill>
            <p:spPr>
              <a:xfrm>
                <a:off x="3680778" y="1396381"/>
                <a:ext cx="3284537" cy="1206101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31767" name="図 8">
                <a:extLst>
                  <a:ext uri="{FF2B5EF4-FFF2-40B4-BE49-F238E27FC236}">
                    <a16:creationId xmlns:a16="http://schemas.microsoft.com/office/drawing/2014/main" id="{3BFB42CC-4482-49AE-D3AF-3ADC2ACF0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6"/>
              <a:stretch>
                <a:fillRect/>
              </a:stretch>
            </p:blipFill>
            <p:spPr bwMode="auto">
              <a:xfrm>
                <a:off x="4312641" y="1861252"/>
                <a:ext cx="2652674" cy="736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64" name="AutoShape 12">
              <a:extLst>
                <a:ext uri="{FF2B5EF4-FFF2-40B4-BE49-F238E27FC236}">
                  <a16:creationId xmlns:a16="http://schemas.microsoft.com/office/drawing/2014/main" id="{E9062891-21B2-329D-F540-CAF8588AE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3" y="1595438"/>
              <a:ext cx="549313" cy="1713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65" name="AutoShape 12">
              <a:extLst>
                <a:ext uri="{FF2B5EF4-FFF2-40B4-BE49-F238E27FC236}">
                  <a16:creationId xmlns:a16="http://schemas.microsoft.com/office/drawing/2014/main" id="{80A19F80-7BD8-7A31-59BD-FD31A16776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1863" y="1828800"/>
              <a:ext cx="584200" cy="4413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8C5FA0D-E28B-51A4-A603-5CC379F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4" y="7009974"/>
            <a:ext cx="23431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8">
            <a:extLst>
              <a:ext uri="{FF2B5EF4-FFF2-40B4-BE49-F238E27FC236}">
                <a16:creationId xmlns:a16="http://schemas.microsoft.com/office/drawing/2014/main" id="{C5744611-793D-EB7B-B207-036C0C37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426" y="1884223"/>
            <a:ext cx="3345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1. </a:t>
            </a:r>
            <a:r>
              <a:rPr lang="en-US" altLang="ja-JP" sz="1400" dirty="0">
                <a:latin typeface="+mj-ea"/>
                <a:ea typeface="+mj-ea"/>
              </a:rPr>
              <a:t>To access Emergency Call site (Web</a:t>
            </a:r>
            <a:r>
              <a:rPr lang="ja-JP" altLang="en-US" sz="1400" dirty="0">
                <a:latin typeface="+mj-ea"/>
                <a:ea typeface="+mj-ea"/>
              </a:rPr>
              <a:t>）</a:t>
            </a:r>
            <a:r>
              <a:rPr lang="en-US" altLang="ja-JP" sz="1400" dirty="0">
                <a:latin typeface="+mj-ea"/>
                <a:ea typeface="+mj-ea"/>
              </a:rPr>
              <a:t>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from PC.</a:t>
            </a:r>
            <a:endParaRPr lang="en-US" altLang="ja-JP" sz="14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D747453-A37C-2E06-EAFB-9483C4B7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9" y="2770557"/>
            <a:ext cx="3095625" cy="279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651" name="テキスト ボックス 23">
            <a:extLst>
              <a:ext uri="{FF2B5EF4-FFF2-40B4-BE49-F238E27FC236}">
                <a16:creationId xmlns:a16="http://schemas.microsoft.com/office/drawing/2014/main" id="{FE1E283F-D013-4004-BD63-7D5DB515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16" y="582869"/>
            <a:ext cx="4864100" cy="357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+mj-ea"/>
                <a:ea typeface="+mj-ea"/>
              </a:rPr>
              <a:t>●</a:t>
            </a:r>
            <a:r>
              <a:rPr lang="en-US" altLang="ja-JP" sz="1600" dirty="0">
                <a:latin typeface="+mj-ea"/>
                <a:ea typeface="+mj-ea"/>
              </a:rPr>
              <a:t>Initial Setting of the App </a:t>
            </a:r>
            <a:r>
              <a:rPr lang="ja-JP" altLang="en-US" sz="1600" dirty="0">
                <a:latin typeface="+mj-ea"/>
                <a:ea typeface="+mj-ea"/>
              </a:rPr>
              <a:t>ｆ</a:t>
            </a:r>
            <a:r>
              <a:rPr lang="en-US" altLang="ja-JP" sz="1600" dirty="0">
                <a:latin typeface="+mj-ea"/>
                <a:ea typeface="+mj-ea"/>
              </a:rPr>
              <a:t>rom the PC Web 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33798" name="スライド番号プレースホルダ 2">
            <a:extLst>
              <a:ext uri="{FF2B5EF4-FFF2-40B4-BE49-F238E27FC236}">
                <a16:creationId xmlns:a16="http://schemas.microsoft.com/office/drawing/2014/main" id="{E412E95D-1B95-BE04-885A-014C61CF0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48D5A-C08C-4A27-AC40-94C086F61828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3799" name="テキスト ボックス 56">
            <a:extLst>
              <a:ext uri="{FF2B5EF4-FFF2-40B4-BE49-F238E27FC236}">
                <a16:creationId xmlns:a16="http://schemas.microsoft.com/office/drawing/2014/main" id="{5F94FEA3-9323-AA57-B4EB-9D790D1D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66" y="5054969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/>
          </a:p>
        </p:txBody>
      </p:sp>
      <p:sp>
        <p:nvSpPr>
          <p:cNvPr id="33815" name="AutoShape 177">
            <a:extLst>
              <a:ext uri="{FF2B5EF4-FFF2-40B4-BE49-F238E27FC236}">
                <a16:creationId xmlns:a16="http://schemas.microsoft.com/office/drawing/2014/main" id="{258A5E6B-B9F1-22B9-F318-AA4CFD600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54" y="4434257"/>
            <a:ext cx="2916237" cy="1195387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7" name="テキスト ボックス 56">
            <a:extLst>
              <a:ext uri="{FF2B5EF4-FFF2-40B4-BE49-F238E27FC236}">
                <a16:creationId xmlns:a16="http://schemas.microsoft.com/office/drawing/2014/main" id="{BDF2C79E-2570-8F1C-9EFA-F813332C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716" y="2770557"/>
            <a:ext cx="3124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2. You can  initial setting an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Emergency Call App  by scanning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the  QR   code.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(“Launch your Emergency Call App”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menu)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050" dirty="0">
                <a:latin typeface="+mj-ea"/>
              </a:rPr>
              <a:t> ※If you can’t scan the QR code from the standard camera app, please install readable camera app.</a:t>
            </a:r>
          </a:p>
          <a:p>
            <a:pPr eaLnBrk="1" hangingPunct="1">
              <a:defRPr/>
            </a:pPr>
            <a:r>
              <a:rPr lang="ja-JP" altLang="en-US" sz="1050" dirty="0"/>
              <a:t>　　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E8AD87-B8E2-437D-2DCD-8DBBBF79779F}"/>
              </a:ext>
            </a:extLst>
          </p:cNvPr>
          <p:cNvSpPr txBox="1"/>
          <p:nvPr/>
        </p:nvSpPr>
        <p:spPr>
          <a:xfrm>
            <a:off x="3733800" y="1837874"/>
            <a:ext cx="3124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Click on "My Page“ menu.</a:t>
            </a:r>
          </a:p>
        </p:txBody>
      </p:sp>
      <p:grpSp>
        <p:nvGrpSpPr>
          <p:cNvPr id="33803" name="グループ化 1">
            <a:extLst>
              <a:ext uri="{FF2B5EF4-FFF2-40B4-BE49-F238E27FC236}">
                <a16:creationId xmlns:a16="http://schemas.microsoft.com/office/drawing/2014/main" id="{7471E797-6021-4B41-399F-03F0DF19EC1A}"/>
              </a:ext>
            </a:extLst>
          </p:cNvPr>
          <p:cNvGrpSpPr>
            <a:grpSpLocks/>
          </p:cNvGrpSpPr>
          <p:nvPr/>
        </p:nvGrpSpPr>
        <p:grpSpPr bwMode="auto">
          <a:xfrm>
            <a:off x="325491" y="1278307"/>
            <a:ext cx="3114675" cy="1206500"/>
            <a:chOff x="157163" y="1182688"/>
            <a:chExt cx="3284537" cy="1206500"/>
          </a:xfrm>
        </p:grpSpPr>
        <p:grpSp>
          <p:nvGrpSpPr>
            <p:cNvPr id="33809" name="グループ化 9">
              <a:extLst>
                <a:ext uri="{FF2B5EF4-FFF2-40B4-BE49-F238E27FC236}">
                  <a16:creationId xmlns:a16="http://schemas.microsoft.com/office/drawing/2014/main" id="{CBCC60DD-8AB3-4DE1-7799-1AD99F16A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63" y="1182688"/>
              <a:ext cx="3284537" cy="1206500"/>
              <a:chOff x="3680778" y="1396381"/>
              <a:chExt cx="3284537" cy="1206101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ECB9377F-8C2E-BAAE-688A-01A9EB899C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2951"/>
              <a:stretch/>
            </p:blipFill>
            <p:spPr>
              <a:xfrm>
                <a:off x="3680778" y="1396381"/>
                <a:ext cx="3284537" cy="1206101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33813" name="図 8">
                <a:extLst>
                  <a:ext uri="{FF2B5EF4-FFF2-40B4-BE49-F238E27FC236}">
                    <a16:creationId xmlns:a16="http://schemas.microsoft.com/office/drawing/2014/main" id="{F4B46294-69C2-7898-C7F2-DA696EBCC2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6"/>
              <a:stretch>
                <a:fillRect/>
              </a:stretch>
            </p:blipFill>
            <p:spPr bwMode="auto">
              <a:xfrm>
                <a:off x="4312641" y="1861252"/>
                <a:ext cx="2652674" cy="736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10" name="AutoShape 12">
              <a:extLst>
                <a:ext uri="{FF2B5EF4-FFF2-40B4-BE49-F238E27FC236}">
                  <a16:creationId xmlns:a16="http://schemas.microsoft.com/office/drawing/2014/main" id="{B81F5D90-714E-4042-5002-3494649F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3" y="1595438"/>
              <a:ext cx="549313" cy="1713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11" name="AutoShape 12">
              <a:extLst>
                <a:ext uri="{FF2B5EF4-FFF2-40B4-BE49-F238E27FC236}">
                  <a16:creationId xmlns:a16="http://schemas.microsoft.com/office/drawing/2014/main" id="{569E5DA5-6FAB-B7F7-5EC5-E71A09AEEB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1863" y="1828800"/>
              <a:ext cx="584200" cy="4413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スライド番号プレースホルダ 2">
            <a:extLst>
              <a:ext uri="{FF2B5EF4-FFF2-40B4-BE49-F238E27FC236}">
                <a16:creationId xmlns:a16="http://schemas.microsoft.com/office/drawing/2014/main" id="{5A1C628C-5C52-C334-973A-6FC5A879586E}"/>
              </a:ext>
            </a:extLst>
          </p:cNvPr>
          <p:cNvSpPr txBox="1">
            <a:spLocks/>
          </p:cNvSpPr>
          <p:nvPr/>
        </p:nvSpPr>
        <p:spPr bwMode="auto">
          <a:xfrm>
            <a:off x="2654721" y="8128682"/>
            <a:ext cx="1600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6609BA-1AB4-4A8D-8F12-AD3FF5BF9620}" type="slidenum">
              <a:rPr lang="ja-JP" altLang="en-US" sz="1800">
                <a:solidFill>
                  <a:schemeClr val="bg1"/>
                </a:solidFill>
                <a:latin typeface="ＭＳ Ｐゴシック" panose="020B0600070205080204" pitchFamily="50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54516F-781B-36E2-B2B9-2E4BC1BB3E32}"/>
              </a:ext>
            </a:extLst>
          </p:cNvPr>
          <p:cNvSpPr txBox="1"/>
          <p:nvPr/>
        </p:nvSpPr>
        <p:spPr>
          <a:xfrm>
            <a:off x="3132558" y="5993474"/>
            <a:ext cx="36226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AutoNum type="arabicPeriod" startAt="4"/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The initial setup screen with URL and </a:t>
            </a: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     User ID will appear. Enter your </a:t>
            </a: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    “Password”.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E8A800-3171-D198-0AF7-0EBA010FAEE8}"/>
              </a:ext>
            </a:extLst>
          </p:cNvPr>
          <p:cNvSpPr txBox="1"/>
          <p:nvPr/>
        </p:nvSpPr>
        <p:spPr>
          <a:xfrm>
            <a:off x="3195691" y="7272179"/>
            <a:ext cx="34512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sz="1100" dirty="0">
              <a:solidFill>
                <a:prstClr val="black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1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. Tap the "Login” button.</a:t>
            </a:r>
          </a:p>
          <a:p>
            <a:pPr eaLnBrk="1" hangingPunct="1">
              <a:defRPr/>
            </a:pPr>
            <a:endParaRPr lang="en-US" altLang="ja-JP" sz="1400" dirty="0">
              <a:solidFill>
                <a:prstClr val="black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prstClr val="black"/>
                </a:solidFill>
                <a:latin typeface="+mj-ea"/>
                <a:ea typeface="+mj-ea"/>
              </a:rPr>
              <a:t> Once the “My Menu" screen appears, setup is complete.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  <a:p>
            <a:pPr indent="174625" eaLnBrk="1" hangingPunct="1">
              <a:defRPr/>
            </a:pP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D53DC4-62BB-B823-6AD2-EC7097423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83" y="5931582"/>
            <a:ext cx="2405063" cy="26811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utoShape 177">
            <a:extLst>
              <a:ext uri="{FF2B5EF4-FFF2-40B4-BE49-F238E27FC236}">
                <a16:creationId xmlns:a16="http://schemas.microsoft.com/office/drawing/2014/main" id="{4F8F7113-D66C-E57F-0EE1-EAF86C5D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314" y="7488753"/>
            <a:ext cx="1534213" cy="232390"/>
          </a:xfrm>
          <a:prstGeom prst="roundRect">
            <a:avLst>
              <a:gd name="adj" fmla="val 972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9" name="AutoShape 177">
            <a:extLst>
              <a:ext uri="{FF2B5EF4-FFF2-40B4-BE49-F238E27FC236}">
                <a16:creationId xmlns:a16="http://schemas.microsoft.com/office/drawing/2014/main" id="{BCB76C19-682C-4C37-5ED2-FBFB077D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52" y="8338850"/>
            <a:ext cx="1534213" cy="232390"/>
          </a:xfrm>
          <a:prstGeom prst="roundRect">
            <a:avLst>
              <a:gd name="adj" fmla="val 972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0" name="テキスト ボックス 18">
            <a:extLst>
              <a:ext uri="{FF2B5EF4-FFF2-40B4-BE49-F238E27FC236}">
                <a16:creationId xmlns:a16="http://schemas.microsoft.com/office/drawing/2014/main" id="{DE0D4B29-9159-E394-1562-F4F27CF30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96" y="1321007"/>
            <a:ext cx="3345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ea"/>
                <a:ea typeface="+mn-ea"/>
              </a:rPr>
              <a:t> 1. </a:t>
            </a:r>
            <a:r>
              <a:rPr lang="en-US" altLang="ja-JP" sz="1400" dirty="0">
                <a:latin typeface="+mj-ea"/>
                <a:ea typeface="+mj-ea"/>
              </a:rPr>
              <a:t>To access Emergency Call site (Web</a:t>
            </a:r>
            <a:r>
              <a:rPr lang="ja-JP" altLang="en-US" sz="1400" dirty="0">
                <a:latin typeface="+mj-ea"/>
                <a:ea typeface="+mj-ea"/>
              </a:rPr>
              <a:t>）</a:t>
            </a:r>
            <a:r>
              <a:rPr lang="en-US" altLang="ja-JP" sz="1400" dirty="0">
                <a:latin typeface="+mj-ea"/>
                <a:ea typeface="+mj-ea"/>
              </a:rPr>
              <a:t> 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from PC.</a:t>
            </a:r>
            <a:endParaRPr lang="en-US" altLang="ja-JP" sz="14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 2">
            <a:extLst>
              <a:ext uri="{FF2B5EF4-FFF2-40B4-BE49-F238E27FC236}">
                <a16:creationId xmlns:a16="http://schemas.microsoft.com/office/drawing/2014/main" id="{7A58739C-DC21-0619-AAF5-46163F6C1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9A0C-0DAE-4A47-8F9E-CEEFC0A0CD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7209D328-361A-E275-F955-60806332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50" y="1278974"/>
            <a:ext cx="3332237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AutoNum type="arabicPeriod"/>
              <a:defRPr/>
            </a:pPr>
            <a:r>
              <a:rPr lang="en-US" altLang="ja-JP" sz="1400" dirty="0">
                <a:latin typeface="+mj-ea"/>
                <a:ea typeface="+mj-ea"/>
              </a:rPr>
              <a:t>When emergency messages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are received, this message appears 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at the top of the screen.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      Tap on the message. 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2. </a:t>
            </a:r>
            <a:r>
              <a:rPr lang="en-US" altLang="ja-JP" sz="1400" dirty="0">
                <a:latin typeface="+mj-ea"/>
              </a:rPr>
              <a:t>Tap on the “Answer” </a:t>
            </a: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</a:rPr>
              <a:t>3.Select the answer to each of the items listed.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</a:rPr>
              <a:t>.Tap on “Answer” button.</a:t>
            </a:r>
            <a:endParaRPr lang="ja-JP" altLang="en-US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</p:txBody>
      </p:sp>
      <p:grpSp>
        <p:nvGrpSpPr>
          <p:cNvPr id="2" name="グループ化 10">
            <a:extLst>
              <a:ext uri="{FF2B5EF4-FFF2-40B4-BE49-F238E27FC236}">
                <a16:creationId xmlns:a16="http://schemas.microsoft.com/office/drawing/2014/main" id="{FA6870E1-26F2-166B-A50D-2C9FD59A6880}"/>
              </a:ext>
            </a:extLst>
          </p:cNvPr>
          <p:cNvGrpSpPr>
            <a:grpSpLocks/>
          </p:cNvGrpSpPr>
          <p:nvPr/>
        </p:nvGrpSpPr>
        <p:grpSpPr bwMode="auto">
          <a:xfrm>
            <a:off x="481179" y="1265354"/>
            <a:ext cx="2445193" cy="726965"/>
            <a:chOff x="141288" y="6538913"/>
            <a:chExt cx="2576512" cy="59848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3E518ED-A276-2FD4-4583-F11BB7051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8" y="6538913"/>
              <a:ext cx="2576512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9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B5AD29-92DC-0BA1-A0DB-470ECDD21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6684778"/>
              <a:ext cx="308833" cy="31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13">
            <a:extLst>
              <a:ext uri="{FF2B5EF4-FFF2-40B4-BE49-F238E27FC236}">
                <a16:creationId xmlns:a16="http://schemas.microsoft.com/office/drawing/2014/main" id="{9C805F22-6923-C961-FC07-5CE710EBC818}"/>
              </a:ext>
            </a:extLst>
          </p:cNvPr>
          <p:cNvGrpSpPr>
            <a:grpSpLocks/>
          </p:cNvGrpSpPr>
          <p:nvPr/>
        </p:nvGrpSpPr>
        <p:grpSpPr bwMode="auto">
          <a:xfrm>
            <a:off x="517073" y="5519460"/>
            <a:ext cx="2383365" cy="3275226"/>
            <a:chOff x="4952654" y="5888039"/>
            <a:chExt cx="1479752" cy="2985242"/>
          </a:xfrm>
        </p:grpSpPr>
        <p:pic>
          <p:nvPicPr>
            <p:cNvPr id="10" name="図 6" descr="テキスト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234EE77-8144-EBC6-E87F-6FBAFC3D6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8"/>
            <a:stretch>
              <a:fillRect/>
            </a:stretch>
          </p:blipFill>
          <p:spPr bwMode="auto">
            <a:xfrm>
              <a:off x="4952654" y="5888039"/>
              <a:ext cx="1479752" cy="29852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36F940D-E576-ECBD-F45D-8A147A394179}"/>
                </a:ext>
              </a:extLst>
            </p:cNvPr>
            <p:cNvSpPr/>
            <p:nvPr/>
          </p:nvSpPr>
          <p:spPr>
            <a:xfrm>
              <a:off x="5467074" y="5959494"/>
              <a:ext cx="644613" cy="63516"/>
            </a:xfrm>
            <a:prstGeom prst="rect">
              <a:avLst/>
            </a:prstGeom>
            <a:solidFill>
              <a:srgbClr val="255DB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969E4D1E-5E1D-84A1-102C-3219DD6D3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05" y="2228723"/>
            <a:ext cx="2302091" cy="30835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AutoShape 177">
            <a:extLst>
              <a:ext uri="{FF2B5EF4-FFF2-40B4-BE49-F238E27FC236}">
                <a16:creationId xmlns:a16="http://schemas.microsoft.com/office/drawing/2014/main" id="{65E0F7BC-789E-E020-12F0-7FFEE83F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681" y="4950417"/>
            <a:ext cx="1360190" cy="361853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7" name="AutoShape 177">
            <a:extLst>
              <a:ext uri="{FF2B5EF4-FFF2-40B4-BE49-F238E27FC236}">
                <a16:creationId xmlns:a16="http://schemas.microsoft.com/office/drawing/2014/main" id="{AD41255C-9CB5-6F19-2067-28687685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332" y="8411409"/>
            <a:ext cx="1360190" cy="313591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754A4067-8601-697F-79B1-5CDAC1B4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13" y="181600"/>
            <a:ext cx="692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800" b="1" dirty="0">
                <a:solidFill>
                  <a:srgbClr val="0070C0"/>
                </a:solidFill>
                <a:latin typeface="+mn-ea"/>
                <a:ea typeface="+mn-ea"/>
              </a:rPr>
              <a:t>3.  </a:t>
            </a:r>
            <a:r>
              <a:rPr lang="en-US" altLang="ja-JP" sz="2400" b="1" dirty="0">
                <a:solidFill>
                  <a:srgbClr val="0070C0"/>
                </a:solidFill>
              </a:rPr>
              <a:t>Answer safety status</a:t>
            </a:r>
            <a:endParaRPr lang="en-US" altLang="ja-JP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7" name="AutoShape 177">
            <a:extLst>
              <a:ext uri="{FF2B5EF4-FFF2-40B4-BE49-F238E27FC236}">
                <a16:creationId xmlns:a16="http://schemas.microsoft.com/office/drawing/2014/main" id="{FBAF5A98-F342-61E9-9CE9-AEDA1015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56" y="6177452"/>
            <a:ext cx="2395881" cy="1701194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8" name="テキスト ボックス 23">
            <a:extLst>
              <a:ext uri="{FF2B5EF4-FFF2-40B4-BE49-F238E27FC236}">
                <a16:creationId xmlns:a16="http://schemas.microsoft.com/office/drawing/2014/main" id="{C1268D69-5F63-9537-35BA-69A08530B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9" y="781771"/>
            <a:ext cx="5330825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latin typeface="+mn-ea"/>
                <a:ea typeface="+mn-ea"/>
              </a:rPr>
              <a:t>(1) </a:t>
            </a:r>
            <a:r>
              <a:rPr lang="en-US" altLang="ja-JP" dirty="0">
                <a:latin typeface="+mj-ea"/>
              </a:rPr>
              <a:t>How to Answer tap on message</a:t>
            </a:r>
            <a:endParaRPr lang="ja-JP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88BB-7EAA-193F-4267-6E4F8CA3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F174F3F-4FC2-6CD1-6690-C8CF0CC4A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8" y="2386210"/>
            <a:ext cx="2292448" cy="29243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890" name="スライド番号プレースホルダ 2">
            <a:extLst>
              <a:ext uri="{FF2B5EF4-FFF2-40B4-BE49-F238E27FC236}">
                <a16:creationId xmlns:a16="http://schemas.microsoft.com/office/drawing/2014/main" id="{D22A0848-F1B8-713F-CD3D-7F18225D4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9A0C-0DAE-4A47-8F9E-CEEFC0A0CD1A}" type="slidenum">
              <a:rPr lang="ja-JP" altLang="en-US" sz="180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8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4" name="テキスト ボックス 56">
            <a:extLst>
              <a:ext uri="{FF2B5EF4-FFF2-40B4-BE49-F238E27FC236}">
                <a16:creationId xmlns:a16="http://schemas.microsoft.com/office/drawing/2014/main" id="{2A27FFBC-C4C8-F251-8044-B908C9C4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50" y="1278974"/>
            <a:ext cx="333223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1. Open the App.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.</a:t>
            </a: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  <a:ea typeface="+mj-ea"/>
              </a:rPr>
              <a:t>2. </a:t>
            </a:r>
            <a:r>
              <a:rPr lang="en-US" altLang="ja-JP" sz="1400" dirty="0">
                <a:latin typeface="+mj-ea"/>
              </a:rPr>
              <a:t>Tap on the “Safety Check” </a:t>
            </a: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</a:endParaRP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</a:rPr>
              <a:t>3.Select the answer to each of the items listed.</a:t>
            </a:r>
          </a:p>
          <a:p>
            <a:pPr eaLnBrk="1" hangingPunct="1">
              <a:defRPr/>
            </a:pPr>
            <a:r>
              <a:rPr lang="en-US" altLang="ja-JP" sz="1400" dirty="0">
                <a:latin typeface="+mj-ea"/>
              </a:rPr>
              <a:t>.Tap on “Answer” button.</a:t>
            </a:r>
            <a:endParaRPr lang="ja-JP" altLang="en-US" sz="1400" dirty="0">
              <a:latin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ja-JP" sz="1400" dirty="0">
              <a:latin typeface="+mj-ea"/>
              <a:ea typeface="+mj-ea"/>
            </a:endParaRPr>
          </a:p>
        </p:txBody>
      </p:sp>
      <p:grpSp>
        <p:nvGrpSpPr>
          <p:cNvPr id="9" name="グループ化 13">
            <a:extLst>
              <a:ext uri="{FF2B5EF4-FFF2-40B4-BE49-F238E27FC236}">
                <a16:creationId xmlns:a16="http://schemas.microsoft.com/office/drawing/2014/main" id="{8E1036EB-A5CA-0F49-6031-452FD4BE4C33}"/>
              </a:ext>
            </a:extLst>
          </p:cNvPr>
          <p:cNvGrpSpPr>
            <a:grpSpLocks/>
          </p:cNvGrpSpPr>
          <p:nvPr/>
        </p:nvGrpSpPr>
        <p:grpSpPr bwMode="auto">
          <a:xfrm>
            <a:off x="517073" y="5711138"/>
            <a:ext cx="2383365" cy="3083547"/>
            <a:chOff x="4952654" y="5888039"/>
            <a:chExt cx="1479752" cy="2985242"/>
          </a:xfrm>
        </p:grpSpPr>
        <p:pic>
          <p:nvPicPr>
            <p:cNvPr id="10" name="図 6" descr="テキスト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CD02727-696B-A091-6277-A878C3D49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8"/>
            <a:stretch>
              <a:fillRect/>
            </a:stretch>
          </p:blipFill>
          <p:spPr bwMode="auto">
            <a:xfrm>
              <a:off x="4952654" y="5888039"/>
              <a:ext cx="1479752" cy="29852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5990296-A63E-E884-B416-92282036963C}"/>
                </a:ext>
              </a:extLst>
            </p:cNvPr>
            <p:cNvSpPr/>
            <p:nvPr/>
          </p:nvSpPr>
          <p:spPr>
            <a:xfrm>
              <a:off x="5467074" y="5959494"/>
              <a:ext cx="644613" cy="63516"/>
            </a:xfrm>
            <a:prstGeom prst="rect">
              <a:avLst/>
            </a:prstGeom>
            <a:solidFill>
              <a:srgbClr val="255DB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6" name="AutoShape 177">
            <a:extLst>
              <a:ext uri="{FF2B5EF4-FFF2-40B4-BE49-F238E27FC236}">
                <a16:creationId xmlns:a16="http://schemas.microsoft.com/office/drawing/2014/main" id="{6DDB1A39-D136-0DEC-32F7-786461A1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03" y="3517325"/>
            <a:ext cx="936259" cy="738790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7" name="AutoShape 177">
            <a:extLst>
              <a:ext uri="{FF2B5EF4-FFF2-40B4-BE49-F238E27FC236}">
                <a16:creationId xmlns:a16="http://schemas.microsoft.com/office/drawing/2014/main" id="{4E5E451B-BEB1-5A64-5642-0C0654F1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332" y="8411409"/>
            <a:ext cx="1360190" cy="313591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7" name="AutoShape 177">
            <a:extLst>
              <a:ext uri="{FF2B5EF4-FFF2-40B4-BE49-F238E27FC236}">
                <a16:creationId xmlns:a16="http://schemas.microsoft.com/office/drawing/2014/main" id="{C3C83C1E-BF19-0017-238B-1C71D8C5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30" y="6455257"/>
            <a:ext cx="2423308" cy="1391822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273D2D2-A860-6F9F-476F-D154F14E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7" y="926725"/>
            <a:ext cx="2008925" cy="108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77">
            <a:extLst>
              <a:ext uri="{FF2B5EF4-FFF2-40B4-BE49-F238E27FC236}">
                <a16:creationId xmlns:a16="http://schemas.microsoft.com/office/drawing/2014/main" id="{EF7DCE35-73A8-6B9D-41CB-BA9B8E56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1" y="1145485"/>
            <a:ext cx="648735" cy="636022"/>
          </a:xfrm>
          <a:prstGeom prst="roundRect">
            <a:avLst>
              <a:gd name="adj" fmla="val 719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18" name="テキスト ボックス 23">
            <a:extLst>
              <a:ext uri="{FF2B5EF4-FFF2-40B4-BE49-F238E27FC236}">
                <a16:creationId xmlns:a16="http://schemas.microsoft.com/office/drawing/2014/main" id="{8392C85E-0DA4-03F3-DCDE-931CFD9C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38" y="337371"/>
            <a:ext cx="5330825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latin typeface="+mn-ea"/>
                <a:ea typeface="+mn-ea"/>
              </a:rPr>
              <a:t>(2)  </a:t>
            </a:r>
            <a:r>
              <a:rPr lang="en-US" altLang="ja-JP" dirty="0">
                <a:latin typeface="+mj-ea"/>
              </a:rPr>
              <a:t>How to Answer open APP</a:t>
            </a:r>
            <a:endParaRPr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990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画面に合わせる (4:3)</PresentationFormat>
  <Paragraphs>204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2026-05-20T03:00:05Z</dcterms:modified>
</cp:coreProperties>
</file>