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12"/>
  </p:notesMasterIdLst>
  <p:sldIdLst>
    <p:sldId id="351" r:id="rId2"/>
    <p:sldId id="352" r:id="rId3"/>
    <p:sldId id="365" r:id="rId4"/>
    <p:sldId id="345" r:id="rId5"/>
    <p:sldId id="360" r:id="rId6"/>
    <p:sldId id="361" r:id="rId7"/>
    <p:sldId id="344" r:id="rId8"/>
    <p:sldId id="362" r:id="rId9"/>
    <p:sldId id="363" r:id="rId10"/>
    <p:sldId id="364" r:id="rId11"/>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65A9D9"/>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7" autoAdjust="0"/>
    <p:restoredTop sz="96026" autoAdjust="0"/>
  </p:normalViewPr>
  <p:slideViewPr>
    <p:cSldViewPr snapToGrid="0">
      <p:cViewPr varScale="1">
        <p:scale>
          <a:sx n="72" d="100"/>
          <a:sy n="72" d="100"/>
        </p:scale>
        <p:origin x="2309" y="4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2025/10/2</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FCB61-9D0B-4C49-2D33-C69A3D155CA4}"/>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BDAB2C30-8720-84A6-F9D4-037C9844B6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7E1E03E-2846-4813-1891-E651788A02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455DD342-3235-D0DD-1654-66700D87FE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4</a:t>
            </a:fld>
            <a:endParaRPr lang="ja-JP" altLang="en-US"/>
          </a:p>
        </p:txBody>
      </p:sp>
    </p:spTree>
    <p:extLst>
      <p:ext uri="{BB962C8B-B14F-4D97-AF65-F5344CB8AC3E}">
        <p14:creationId xmlns:p14="http://schemas.microsoft.com/office/powerpoint/2010/main" val="3282829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365F-354F-70EA-BBCB-C084A598BCDF}"/>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ED78B811-F59D-FD7B-0562-84E89259E2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97A5E911-C169-B1CC-5D9F-1F3BB2F337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8E96CBB2-DCB0-D5E6-77A8-E2CDBBFA77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5</a:t>
            </a:fld>
            <a:endParaRPr lang="ja-JP" altLang="en-US"/>
          </a:p>
        </p:txBody>
      </p:sp>
    </p:spTree>
    <p:extLst>
      <p:ext uri="{BB962C8B-B14F-4D97-AF65-F5344CB8AC3E}">
        <p14:creationId xmlns:p14="http://schemas.microsoft.com/office/powerpoint/2010/main" val="3313538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40B0-2C04-9AD5-AB39-6BEE6EA23250}"/>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73BCDF3C-97FF-2D65-BF51-BB1614E8B6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F465B27-EF33-84A0-7505-83DF2727F2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E70194-0864-2170-FB3E-F529474801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7</a:t>
            </a:fld>
            <a:endParaRPr lang="ja-JP" altLang="en-US"/>
          </a:p>
        </p:txBody>
      </p:sp>
    </p:spTree>
    <p:extLst>
      <p:ext uri="{BB962C8B-B14F-4D97-AF65-F5344CB8AC3E}">
        <p14:creationId xmlns:p14="http://schemas.microsoft.com/office/powerpoint/2010/main" val="386525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56340-7556-A240-5FA7-CC4931C7A4C9}"/>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F81A6F45-A09F-8FA6-A532-4ADFEBFD31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62B381-BBA3-B817-B4B3-8F558915F4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9215EE2F-02D9-A2EB-9DFE-E1FF54BCC2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8</a:t>
            </a:fld>
            <a:endParaRPr lang="ja-JP" altLang="en-US"/>
          </a:p>
        </p:txBody>
      </p:sp>
    </p:spTree>
    <p:extLst>
      <p:ext uri="{BB962C8B-B14F-4D97-AF65-F5344CB8AC3E}">
        <p14:creationId xmlns:p14="http://schemas.microsoft.com/office/powerpoint/2010/main" val="1975809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6E630-A32C-EB93-3ABC-596634B7C947}"/>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AFC56C8D-ED6F-3383-1B19-22BAC1BE68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657F7AA1-9A94-6B48-CF34-3471A8D315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60D53788-DCB7-5B9D-EEA5-D42FC95AC4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extLst>
      <p:ext uri="{BB962C8B-B14F-4D97-AF65-F5344CB8AC3E}">
        <p14:creationId xmlns:p14="http://schemas.microsoft.com/office/powerpoint/2010/main" val="83061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843643" y="3644900"/>
            <a:ext cx="5486400" cy="1339850"/>
          </a:xfrm>
        </p:spPr>
        <p:txBody>
          <a:bodyPr/>
          <a:lstStyle/>
          <a:p>
            <a:pPr eaLnBrk="1" hangingPunct="1">
              <a:lnSpc>
                <a:spcPct val="150000"/>
              </a:lnSpc>
              <a:defRPr/>
            </a:pPr>
            <a:r>
              <a:rPr lang="ja-JP" altLang="en-US" b="1" dirty="0">
                <a:solidFill>
                  <a:srgbClr val="0070C0"/>
                </a:solidFill>
              </a:rPr>
              <a:t>家族向け 伝言サービスアプリ</a:t>
            </a:r>
            <a:r>
              <a:rPr lang="ja-JP" altLang="en-US" sz="2800" dirty="0">
                <a:solidFill>
                  <a:schemeClr val="tx1">
                    <a:lumMod val="75000"/>
                    <a:lumOff val="25000"/>
                  </a:schemeClr>
                </a:solidFill>
              </a:rPr>
              <a:t>操作説明書</a:t>
            </a:r>
            <a:endParaRPr lang="en-US" altLang="ja-JP" sz="2800" dirty="0">
              <a:solidFill>
                <a:schemeClr val="tx1">
                  <a:lumMod val="75000"/>
                  <a:lumOff val="25000"/>
                </a:schemeClr>
              </a:solidFill>
            </a:endParaRPr>
          </a:p>
          <a:p>
            <a:pPr eaLnBrk="1" hangingPunct="1">
              <a:lnSpc>
                <a:spcPct val="150000"/>
              </a:lnSpc>
              <a:defRPr/>
            </a:pP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600" dirty="0"/>
              <a:t>インフォコム株式会社</a:t>
            </a:r>
            <a:endParaRPr lang="en-US" altLang="ja-JP" sz="1600" dirty="0"/>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2025/9/30</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020370" y="1417360"/>
            <a:ext cx="1391927"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141138" y="4035940"/>
            <a:ext cx="1391928"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86725"/>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３．伝言メッセージの確認・登録</a:t>
            </a:r>
            <a:br>
              <a:rPr lang="en-US" altLang="ja-JP" sz="1400" dirty="0"/>
            </a:br>
            <a:r>
              <a:rPr lang="ja-JP" altLang="en-US" sz="1400" dirty="0"/>
              <a:t>　（１）伝言メッセージを確認する</a:t>
            </a:r>
          </a:p>
          <a:p>
            <a:pPr eaLnBrk="1" hangingPunct="1">
              <a:spcBef>
                <a:spcPct val="0"/>
              </a:spcBef>
              <a:buFontTx/>
              <a:buNone/>
            </a:pPr>
            <a:r>
              <a:rPr lang="ja-JP" altLang="en-US" sz="1400" dirty="0"/>
              <a:t>　（２）伝言メッセージを登録する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96131"/>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866898"/>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616744"/>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819944"/>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P2</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613697"/>
            <a:ext cx="6378573" cy="1021538"/>
            <a:chOff x="242826" y="2546346"/>
            <a:chExt cx="6483377" cy="1212064"/>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640" cy="1045388"/>
              <a:chOff x="242826" y="2546346"/>
              <a:chExt cx="598640" cy="1045388"/>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24072" y="2546346"/>
                <a:ext cx="406684"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２．安否情報の確認・登録</a:t>
              </a:r>
              <a:br>
                <a:rPr lang="en-US" altLang="ja-JP" sz="1400" dirty="0"/>
              </a:br>
              <a:r>
                <a:rPr lang="ja-JP" altLang="en-US" sz="1400" dirty="0"/>
                <a:t>　（１）家族の安否情報を確認する</a:t>
              </a:r>
              <a:endParaRPr lang="en-US" altLang="ja-JP" sz="1400" dirty="0"/>
            </a:p>
            <a:p>
              <a:pPr eaLnBrk="1" hangingPunct="1">
                <a:spcBef>
                  <a:spcPct val="0"/>
                </a:spcBef>
                <a:buFontTx/>
                <a:buNone/>
              </a:pPr>
              <a:r>
                <a:rPr lang="ja-JP" altLang="en-US" sz="1400" dirty="0"/>
                <a:t>　（２）自身の安否情報を登録する</a:t>
              </a:r>
            </a:p>
            <a:p>
              <a:pPr eaLnBrk="1" hangingPunct="1">
                <a:spcBef>
                  <a:spcPct val="0"/>
                </a:spcBef>
                <a:buFontTx/>
                <a:buNone/>
              </a:pPr>
              <a:endParaRPr lang="ja-JP" altLang="en-US" sz="1400" dirty="0"/>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638788"/>
            <a:ext cx="51133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１．初期設定</a:t>
            </a:r>
            <a:endParaRPr lang="en-US" altLang="ja-JP" sz="1600" b="1" dirty="0">
              <a:solidFill>
                <a:srgbClr val="0070C0"/>
              </a:solidFill>
            </a:endParaRPr>
          </a:p>
          <a:p>
            <a:pPr eaLnBrk="1" hangingPunct="1">
              <a:spcBef>
                <a:spcPct val="0"/>
              </a:spcBef>
              <a:buFontTx/>
              <a:buNone/>
            </a:pPr>
            <a:r>
              <a:rPr lang="ja-JP" altLang="en-US" sz="1400" dirty="0"/>
              <a:t>   （１）伝言</a:t>
            </a:r>
            <a:r>
              <a:rPr lang="en-US" altLang="ja-JP" sz="1400" dirty="0"/>
              <a:t>ID</a:t>
            </a:r>
            <a:r>
              <a:rPr lang="ja-JP" altLang="en-US" sz="1400" dirty="0"/>
              <a:t>の登録（社員での操作）</a:t>
            </a:r>
            <a:br>
              <a:rPr lang="en-US" altLang="ja-JP" sz="1400" dirty="0"/>
            </a:br>
            <a:r>
              <a:rPr lang="ja-JP" altLang="en-US" sz="1400" dirty="0"/>
              <a:t>　（２）アプリの初期設定</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本操作説明書では、エマージェンシーコールの伝言サービスアプリの初期設定、安否情報の確認と登録、伝言メッセージの登録と確認について記載しています。</a:t>
            </a:r>
            <a:endParaRPr lang="en-US" altLang="ja-JP" sz="1100" dirty="0">
              <a:latin typeface="Arial" panose="020B0604020202020204" pitchFamily="34" charset="0"/>
            </a:endParaRPr>
          </a:p>
          <a:p>
            <a:pPr>
              <a:spcBef>
                <a:spcPct val="0"/>
              </a:spcBef>
              <a:buNone/>
            </a:pPr>
            <a:r>
              <a:rPr lang="en-US" altLang="ja-JP" sz="1100" dirty="0"/>
              <a:t>※</a:t>
            </a:r>
            <a:r>
              <a:rPr lang="ja-JP" altLang="en-US" sz="1100" dirty="0"/>
              <a:t>伝言サービスはオプション機能となりオプション設定が有効時にご利用いただけます</a:t>
            </a:r>
            <a:endParaRPr lang="en-US" altLang="ja-JP" sz="1100" dirty="0"/>
          </a:p>
          <a:p>
            <a:pPr>
              <a:spcBef>
                <a:spcPct val="0"/>
              </a:spcBef>
              <a:buFontTx/>
              <a:buNone/>
            </a:pPr>
            <a:endParaRPr lang="ja-JP" altLang="en-US" sz="1100" dirty="0">
              <a:latin typeface="Arial" panose="020B0604020202020204" pitchFamily="34" charset="0"/>
            </a:endParaRP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187917" y="5570806"/>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a:t>
            </a:r>
            <a:r>
              <a:rPr lang="en-US" altLang="ja-JP" sz="1200" dirty="0">
                <a:latin typeface="+mn-lt"/>
                <a:ea typeface="+mn-ea"/>
              </a:rPr>
              <a:t>26</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ea typeface="+mn-ea"/>
              </a:rPr>
              <a:t>14</a:t>
            </a:r>
            <a:r>
              <a:rPr lang="ja-JP" altLang="en-US" sz="1200" dirty="0">
                <a:latin typeface="+mn-lt"/>
                <a:ea typeface="+mn-ea"/>
              </a:rPr>
              <a:t>、</a:t>
            </a:r>
            <a:r>
              <a:rPr lang="en-US" altLang="ja-JP" sz="1200" dirty="0">
                <a:latin typeface="+mn-lt"/>
                <a:ea typeface="+mn-ea"/>
              </a:rPr>
              <a:t>15</a:t>
            </a:r>
            <a:r>
              <a:rPr lang="ja-JP" altLang="en-US" sz="1200" dirty="0">
                <a:latin typeface="+mn-lt"/>
                <a:ea typeface="+mn-ea"/>
              </a:rPr>
              <a:t>、</a:t>
            </a:r>
            <a:r>
              <a:rPr lang="en-US" altLang="ja-JP" sz="1200" dirty="0">
                <a:latin typeface="+mn-lt"/>
                <a:ea typeface="+mn-ea"/>
              </a:rPr>
              <a:t>16</a:t>
            </a:r>
            <a:endParaRPr lang="en-US" altLang="ja-JP" sz="1200" dirty="0">
              <a:latin typeface="+mn-lt"/>
            </a:endParaRP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583" y="3619649"/>
            <a:ext cx="400110" cy="141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伝言メッセージ</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8192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P6</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57748" y="3901949"/>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P8</a:t>
            </a:r>
            <a:endParaRPr lang="ja-JP" altLang="en-US" sz="2000" dirty="0">
              <a:solidFill>
                <a:schemeClr val="tx1"/>
              </a:solidFill>
              <a:latin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397302" y="2397945"/>
            <a:ext cx="3391582" cy="1340348"/>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2</a:t>
            </a:fld>
            <a:endParaRPr lang="ja-JP" altLang="en-US" sz="1800">
              <a:solidFill>
                <a:schemeClr val="bg1"/>
              </a:solidFill>
            </a:endParaRP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3978957" y="2354690"/>
            <a:ext cx="2681688"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①社員向けのエマージェンシーコールサービスサイトに</a:t>
            </a:r>
            <a:r>
              <a:rPr lang="en-US" altLang="ja-JP" sz="1400" dirty="0"/>
              <a:t>PC</a:t>
            </a:r>
            <a:r>
              <a:rPr lang="ja-JP" altLang="en-US" sz="1400" dirty="0"/>
              <a:t>もしくはスマートフォンの</a:t>
            </a:r>
            <a:r>
              <a:rPr lang="en-US" altLang="ja-JP" sz="1400" dirty="0"/>
              <a:t>Web</a:t>
            </a:r>
            <a:r>
              <a:rPr lang="ja-JP" altLang="en-US" sz="1400" dirty="0"/>
              <a:t>ブラウザからアクセスします。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➁ホーム画面の「伝言サービス」を選択します。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③「ログイン情報（</a:t>
            </a:r>
            <a:r>
              <a:rPr lang="en-US" altLang="ja-JP" sz="1400" dirty="0"/>
              <a:t>ID</a:t>
            </a:r>
            <a:r>
              <a:rPr lang="ja-JP" altLang="en-US" sz="1400" dirty="0"/>
              <a:t>・伝言パスワード）」をクリックします。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a:t>
            </a:r>
            <a:endParaRPr lang="en-US" altLang="ja-JP" sz="1000" dirty="0"/>
          </a:p>
          <a:p>
            <a:pPr eaLnBrk="1" hangingPunct="1">
              <a:spcBef>
                <a:spcPct val="0"/>
              </a:spcBef>
              <a:buFontTx/>
              <a:buNone/>
            </a:pPr>
            <a:r>
              <a:rPr lang="ja-JP" altLang="en-US" sz="1000" dirty="0"/>
              <a:t>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722457" y="3225682"/>
            <a:ext cx="706543" cy="512611"/>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230903" y="1469944"/>
            <a:ext cx="63827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伝言サービスは、社員（従業員）とそのご家族での情報共有の機能です。</a:t>
            </a:r>
            <a:endParaRPr lang="en-US" altLang="ja-JP" sz="1200" dirty="0"/>
          </a:p>
          <a:p>
            <a:pPr eaLnBrk="1" hangingPunct="1">
              <a:spcBef>
                <a:spcPct val="0"/>
              </a:spcBef>
              <a:buFontTx/>
              <a:buNone/>
            </a:pPr>
            <a:r>
              <a:rPr lang="ja-JP" altLang="en-US" sz="1200" dirty="0"/>
              <a:t>利用するには、はじめに社員が伝言サービ ス </a:t>
            </a:r>
            <a:r>
              <a:rPr lang="en-US" altLang="ja-JP" sz="1200" dirty="0"/>
              <a:t>ID </a:t>
            </a:r>
            <a:r>
              <a:rPr lang="ja-JP" altLang="en-US" sz="1200" dirty="0"/>
              <a:t>とパスワードを設定する必要があります。伝言サービス</a:t>
            </a:r>
            <a:r>
              <a:rPr lang="en-US" altLang="ja-JP" sz="1200" dirty="0"/>
              <a:t>ID</a:t>
            </a:r>
            <a:r>
              <a:rPr lang="ja-JP" altLang="en-US" sz="1200" dirty="0"/>
              <a:t>とパスワードが未設定の場合には以下の手順で設定してください。（既に設定済みの場合は本操作は省略可能です）</a:t>
            </a:r>
            <a:endParaRPr lang="en-US" altLang="ja-JP" sz="12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395004" y="7964340"/>
            <a:ext cx="6265641" cy="932209"/>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400" dirty="0">
                <a:solidFill>
                  <a:schemeClr val="tx1">
                    <a:lumMod val="65000"/>
                    <a:lumOff val="35000"/>
                  </a:schemeClr>
                </a:solidFill>
                <a:latin typeface="ＭＳ Ｐゴシック" panose="020B0600070205080204" pitchFamily="50" charset="-128"/>
              </a:rPr>
              <a:t>ご家族の方には、伝言サービスサイト</a:t>
            </a:r>
            <a:r>
              <a:rPr lang="en-US" altLang="ja-JP" sz="1400" dirty="0">
                <a:solidFill>
                  <a:schemeClr val="tx1">
                    <a:lumMod val="65000"/>
                    <a:lumOff val="35000"/>
                  </a:schemeClr>
                </a:solidFill>
                <a:latin typeface="ＭＳ Ｐゴシック" panose="020B0600070205080204" pitchFamily="50" charset="-128"/>
              </a:rPr>
              <a:t>URL</a:t>
            </a:r>
            <a:r>
              <a:rPr lang="ja-JP" altLang="en-US" sz="1400" dirty="0">
                <a:solidFill>
                  <a:schemeClr val="tx1">
                    <a:lumMod val="65000"/>
                    <a:lumOff val="35000"/>
                  </a:schemeClr>
                </a:solidFill>
                <a:latin typeface="ＭＳ Ｐゴシック" panose="020B0600070205080204" pitchFamily="50" charset="-128"/>
              </a:rPr>
              <a:t>や設定した伝言</a:t>
            </a:r>
            <a:r>
              <a:rPr lang="en-US" altLang="ja-JP" sz="1400" dirty="0">
                <a:solidFill>
                  <a:schemeClr val="tx1">
                    <a:lumMod val="65000"/>
                    <a:lumOff val="35000"/>
                  </a:schemeClr>
                </a:solidFill>
                <a:latin typeface="ＭＳ Ｐゴシック" panose="020B0600070205080204" pitchFamily="50" charset="-128"/>
              </a:rPr>
              <a:t>ID</a:t>
            </a:r>
            <a:r>
              <a:rPr lang="ja-JP" altLang="en-US" sz="1400" dirty="0">
                <a:solidFill>
                  <a:schemeClr val="tx1">
                    <a:lumMod val="65000"/>
                    <a:lumOff val="35000"/>
                  </a:schemeClr>
                </a:solidFill>
                <a:latin typeface="ＭＳ Ｐゴシック" panose="020B0600070205080204" pitchFamily="50" charset="-128"/>
              </a:rPr>
              <a:t>／パスワードを </a:t>
            </a:r>
            <a:endParaRPr lang="en-US" altLang="ja-JP" sz="1400" dirty="0">
              <a:solidFill>
                <a:schemeClr val="tx1">
                  <a:lumMod val="65000"/>
                  <a:lumOff val="35000"/>
                </a:schemeClr>
              </a:solidFill>
              <a:latin typeface="ＭＳ Ｐゴシック" panose="020B0600070205080204" pitchFamily="50" charset="-128"/>
            </a:endParaRPr>
          </a:p>
          <a:p>
            <a:pPr eaLnBrk="1" hangingPunct="1"/>
            <a:r>
              <a:rPr lang="ja-JP" altLang="en-US" sz="1400" dirty="0">
                <a:solidFill>
                  <a:schemeClr val="tx1">
                    <a:lumMod val="65000"/>
                    <a:lumOff val="35000"/>
                  </a:schemeClr>
                </a:solidFill>
                <a:latin typeface="ＭＳ Ｐゴシック" panose="020B0600070205080204" pitchFamily="50" charset="-128"/>
              </a:rPr>
              <a:t>共有してください。ご家族は、社員から共有された</a:t>
            </a:r>
            <a:r>
              <a:rPr lang="en-US" altLang="ja-JP" sz="1400" dirty="0">
                <a:solidFill>
                  <a:schemeClr val="tx1">
                    <a:lumMod val="65000"/>
                    <a:lumOff val="35000"/>
                  </a:schemeClr>
                </a:solidFill>
                <a:latin typeface="ＭＳ Ｐゴシック" panose="020B0600070205080204" pitchFamily="50" charset="-128"/>
              </a:rPr>
              <a:t>URL</a:t>
            </a:r>
            <a:r>
              <a:rPr lang="ja-JP" altLang="en-US" sz="1400" dirty="0">
                <a:solidFill>
                  <a:schemeClr val="tx1">
                    <a:lumMod val="65000"/>
                    <a:lumOff val="35000"/>
                  </a:schemeClr>
                </a:solidFill>
                <a:latin typeface="ＭＳ Ｐゴシック" panose="020B0600070205080204" pitchFamily="50" charset="-128"/>
              </a:rPr>
              <a:t>や伝言</a:t>
            </a:r>
            <a:r>
              <a:rPr lang="en-US" altLang="ja-JP" sz="1400" dirty="0">
                <a:solidFill>
                  <a:schemeClr val="tx1">
                    <a:lumMod val="65000"/>
                    <a:lumOff val="35000"/>
                  </a:schemeClr>
                </a:solidFill>
                <a:latin typeface="ＭＳ Ｐゴシック" panose="020B0600070205080204" pitchFamily="50" charset="-128"/>
              </a:rPr>
              <a:t>ID/</a:t>
            </a:r>
            <a:r>
              <a:rPr lang="ja-JP" altLang="en-US" sz="1400" dirty="0">
                <a:solidFill>
                  <a:schemeClr val="tx1">
                    <a:lumMod val="65000"/>
                    <a:lumOff val="35000"/>
                  </a:schemeClr>
                </a:solidFill>
                <a:latin typeface="ＭＳ Ｐゴシック" panose="020B0600070205080204" pitchFamily="50" charset="-128"/>
              </a:rPr>
              <a:t>パスワードでログインを行います。家族向けの伝言サービスサイト</a:t>
            </a:r>
            <a:r>
              <a:rPr lang="en-US" altLang="ja-JP" sz="1400" dirty="0">
                <a:solidFill>
                  <a:schemeClr val="tx1">
                    <a:lumMod val="65000"/>
                    <a:lumOff val="35000"/>
                  </a:schemeClr>
                </a:solidFill>
                <a:latin typeface="ＭＳ Ｐゴシック" panose="020B0600070205080204" pitchFamily="50" charset="-128"/>
              </a:rPr>
              <a:t>URL</a:t>
            </a:r>
            <a:r>
              <a:rPr lang="ja-JP" altLang="en-US" sz="1400" dirty="0">
                <a:solidFill>
                  <a:schemeClr val="tx1">
                    <a:lumMod val="65000"/>
                    <a:lumOff val="35000"/>
                  </a:schemeClr>
                </a:solidFill>
                <a:latin typeface="ＭＳ Ｐゴシック" panose="020B0600070205080204" pitchFamily="50" charset="-128"/>
              </a:rPr>
              <a:t>は伝言サービスのページに記載されています</a:t>
            </a:r>
            <a:r>
              <a:rPr lang="ja-JP" altLang="en-US" sz="1400" b="1" dirty="0">
                <a:solidFill>
                  <a:schemeClr val="tx1">
                    <a:lumMod val="65000"/>
                    <a:lumOff val="35000"/>
                  </a:schemeClr>
                </a:solidFill>
                <a:latin typeface="ＭＳ Ｐゴシック" panose="020B0600070205080204" pitchFamily="50" charset="-128"/>
              </a:rPr>
              <a:t>。</a:t>
            </a:r>
            <a:endParaRPr lang="en-US" altLang="ja-JP" sz="1400" b="1" dirty="0">
              <a:solidFill>
                <a:schemeClr val="tx1">
                  <a:lumMod val="65000"/>
                  <a:lumOff val="35000"/>
                </a:schemeClr>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425872" y="5348619"/>
            <a:ext cx="3444948"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610339" y="6280829"/>
            <a:ext cx="3207116" cy="145855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502091" y="5395853"/>
            <a:ext cx="3207117"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728345" y="5253514"/>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00272" y="5092507"/>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
        <p:nvSpPr>
          <p:cNvPr id="2" name="テキスト ボックス 24">
            <a:extLst>
              <a:ext uri="{FF2B5EF4-FFF2-40B4-BE49-F238E27FC236}">
                <a16:creationId xmlns:a16="http://schemas.microsoft.com/office/drawing/2014/main" id="{82F7720E-1505-68B7-15B5-52B02818657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17" name="テキスト ボックス 23">
            <a:extLst>
              <a:ext uri="{FF2B5EF4-FFF2-40B4-BE49-F238E27FC236}">
                <a16:creationId xmlns:a16="http://schemas.microsoft.com/office/drawing/2014/main" id="{431DDDE4-737D-D116-3A9D-B3C3891A7E4C}"/>
              </a:ext>
            </a:extLst>
          </p:cNvPr>
          <p:cNvSpPr txBox="1">
            <a:spLocks noChangeArrowheads="1"/>
          </p:cNvSpPr>
          <p:nvPr/>
        </p:nvSpPr>
        <p:spPr bwMode="auto">
          <a:xfrm>
            <a:off x="230903" y="980427"/>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 </a:t>
            </a:r>
            <a:r>
              <a:rPr lang="ja-JP" altLang="en-US" sz="1800" dirty="0"/>
              <a:t>伝言</a:t>
            </a:r>
            <a:r>
              <a:rPr lang="en-US" altLang="ja-JP" sz="1800" dirty="0"/>
              <a:t>ID</a:t>
            </a:r>
            <a:r>
              <a:rPr lang="ja-JP" altLang="en-US" sz="1800" dirty="0"/>
              <a:t>の登録（社員での操作）</a:t>
            </a:r>
          </a:p>
        </p:txBody>
      </p:sp>
      <p:sp>
        <p:nvSpPr>
          <p:cNvPr id="19" name="テキスト ボックス 24">
            <a:extLst>
              <a:ext uri="{FF2B5EF4-FFF2-40B4-BE49-F238E27FC236}">
                <a16:creationId xmlns:a16="http://schemas.microsoft.com/office/drawing/2014/main" id="{E4CDCA88-2643-5433-E9FE-25AAC4665D2D}"/>
              </a:ext>
            </a:extLst>
          </p:cNvPr>
          <p:cNvSpPr txBox="1">
            <a:spLocks noChangeArrowheads="1"/>
          </p:cNvSpPr>
          <p:nvPr/>
        </p:nvSpPr>
        <p:spPr bwMode="auto">
          <a:xfrm>
            <a:off x="114300" y="471528"/>
            <a:ext cx="2117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１．初期設定</a:t>
            </a:r>
            <a:endParaRPr lang="en-US" altLang="ja-JP" sz="2400" dirty="0">
              <a:solidFill>
                <a:srgbClr val="0070C0"/>
              </a:solidFill>
            </a:endParaRPr>
          </a:p>
        </p:txBody>
      </p:sp>
      <p:pic>
        <p:nvPicPr>
          <p:cNvPr id="21" name="図 20">
            <a:extLst>
              <a:ext uri="{FF2B5EF4-FFF2-40B4-BE49-F238E27FC236}">
                <a16:creationId xmlns:a16="http://schemas.microsoft.com/office/drawing/2014/main" id="{7B0145AF-27CD-D822-AA99-A03F9FCBF196}"/>
              </a:ext>
            </a:extLst>
          </p:cNvPr>
          <p:cNvPicPr>
            <a:picLocks noChangeAspect="1"/>
          </p:cNvPicPr>
          <p:nvPr/>
        </p:nvPicPr>
        <p:blipFill>
          <a:blip r:embed="rId5"/>
          <a:stretch>
            <a:fillRect/>
          </a:stretch>
        </p:blipFill>
        <p:spPr>
          <a:xfrm>
            <a:off x="409857" y="4159175"/>
            <a:ext cx="3391583" cy="898777"/>
          </a:xfrm>
          <a:prstGeom prst="rect">
            <a:avLst/>
          </a:prstGeom>
          <a:ln>
            <a:solidFill>
              <a:schemeClr val="tx1">
                <a:lumMod val="50000"/>
                <a:lumOff val="50000"/>
              </a:schemeClr>
            </a:solidFill>
          </a:ln>
        </p:spPr>
      </p:pic>
      <p:sp>
        <p:nvSpPr>
          <p:cNvPr id="22" name="AutoShape 177">
            <a:extLst>
              <a:ext uri="{FF2B5EF4-FFF2-40B4-BE49-F238E27FC236}">
                <a16:creationId xmlns:a16="http://schemas.microsoft.com/office/drawing/2014/main" id="{09794707-FA23-E198-7897-0C2E83690587}"/>
              </a:ext>
            </a:extLst>
          </p:cNvPr>
          <p:cNvSpPr>
            <a:spLocks noChangeArrowheads="1"/>
          </p:cNvSpPr>
          <p:nvPr/>
        </p:nvSpPr>
        <p:spPr bwMode="auto">
          <a:xfrm>
            <a:off x="397301" y="4572838"/>
            <a:ext cx="3391583" cy="36144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5686" y="2245267"/>
            <a:ext cx="3348038" cy="738664"/>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AppStore</a:t>
            </a:r>
            <a:r>
              <a:rPr lang="ja-JP" altLang="en-US" sz="1400" dirty="0">
                <a:latin typeface="Calibri" pitchFamily="34" charset="0"/>
              </a:rPr>
              <a:t>または</a:t>
            </a:r>
            <a:r>
              <a:rPr lang="en-US" altLang="ja-JP" sz="1400" dirty="0">
                <a:latin typeface="Calibri" pitchFamily="34" charset="0"/>
              </a:rPr>
              <a:t>Play</a:t>
            </a:r>
            <a:r>
              <a:rPr lang="ja-JP" altLang="en-US" sz="1400" dirty="0">
                <a:latin typeface="Calibri" pitchFamily="34" charset="0"/>
              </a:rPr>
              <a:t>ストアにて</a:t>
            </a:r>
            <a:endParaRPr lang="en-US" altLang="ja-JP" sz="1400" dirty="0">
              <a:latin typeface="Calibri" pitchFamily="34" charset="0"/>
            </a:endParaRPr>
          </a:p>
          <a:p>
            <a:pPr eaLnBrk="1" hangingPunct="1">
              <a:defRPr/>
            </a:pPr>
            <a:r>
              <a:rPr lang="ja-JP" altLang="en-US" sz="1400" dirty="0">
                <a:latin typeface="Calibri" pitchFamily="34" charset="0"/>
              </a:rPr>
              <a:t>「伝言サービス」と検索し、アプリをインストールします。</a:t>
            </a:r>
            <a:endParaRPr lang="en-US" altLang="ja-JP" sz="1400" dirty="0">
              <a:latin typeface="+mj-ea"/>
              <a:ea typeface="+mj-ea"/>
            </a:endParaRPr>
          </a:p>
        </p:txBody>
      </p:sp>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03200" y="654392"/>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a:t>
            </a:r>
            <a:r>
              <a:rPr lang="en-US" altLang="ja-JP" sz="1800" dirty="0"/>
              <a:t> </a:t>
            </a:r>
            <a:r>
              <a:rPr lang="ja-JP" altLang="en-US" sz="1800" dirty="0"/>
              <a:t>伝言サービスアプリの初期設定</a:t>
            </a: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124931" y="3197188"/>
            <a:ext cx="3543300" cy="52322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②端末にアプリのアイコンが表示されますので、伝言サービスアプリを起動します。</a:t>
            </a: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276999"/>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7D6076D2-9CAD-FA78-2B56-9DAFDAD56AE1}"/>
              </a:ext>
            </a:extLst>
          </p:cNvPr>
          <p:cNvSpPr txBox="1">
            <a:spLocks noChangeArrowheads="1"/>
          </p:cNvSpPr>
          <p:nvPr/>
        </p:nvSpPr>
        <p:spPr bwMode="auto">
          <a:xfrm>
            <a:off x="3048055" y="4826430"/>
            <a:ext cx="3543300" cy="353943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①社員の方のスマートフォン画面に表示されている</a:t>
            </a:r>
            <a:r>
              <a:rPr lang="en-US" altLang="ja-JP" sz="1400" dirty="0">
                <a:latin typeface="+mj-ea"/>
                <a:ea typeface="+mj-ea"/>
              </a:rPr>
              <a:t>QR</a:t>
            </a:r>
            <a:r>
              <a:rPr lang="ja-JP" altLang="en-US" sz="1400" dirty="0">
                <a:latin typeface="+mj-ea"/>
                <a:ea typeface="+mj-ea"/>
              </a:rPr>
              <a:t>コードを読み取ることで、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を自動入力することができます。</a:t>
            </a:r>
            <a:endParaRPr lang="en-US" altLang="ja-JP" sz="1400" dirty="0">
              <a:latin typeface="+mj-ea"/>
              <a:ea typeface="+mj-ea"/>
            </a:endParaRPr>
          </a:p>
          <a:p>
            <a:pPr marL="174625" indent="-174625" eaLnBrk="1" hangingPunct="1">
              <a:defRPr/>
            </a:pPr>
            <a:r>
              <a:rPr lang="ja-JP" altLang="en-US" sz="1400" dirty="0">
                <a:latin typeface="+mj-ea"/>
                <a:ea typeface="+mj-ea"/>
              </a:rPr>
              <a:t>　 自動入力手順は、次頁を参照ください。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社員の方とご家族が離れた場所に居るなどの状況で</a:t>
            </a:r>
            <a:r>
              <a:rPr lang="en-US" altLang="ja-JP" sz="1400" dirty="0">
                <a:latin typeface="+mj-ea"/>
                <a:ea typeface="+mj-ea"/>
              </a:rPr>
              <a:t>QR</a:t>
            </a:r>
            <a:r>
              <a:rPr lang="ja-JP" altLang="en-US" sz="1400" dirty="0">
                <a:latin typeface="+mj-ea"/>
                <a:ea typeface="+mj-ea"/>
              </a:rPr>
              <a:t>コードを読み取れない場合には、手入力で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、パスワードを入力し、「ログイン」をタップしてください。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r>
              <a:rPr lang="en-US" altLang="ja-JP" sz="1400" dirty="0">
                <a:latin typeface="+mj-ea"/>
                <a:ea typeface="+mj-ea"/>
              </a:rPr>
              <a:t>※URL</a:t>
            </a:r>
            <a:r>
              <a:rPr lang="ja-JP" altLang="en-US" sz="1400" dirty="0">
                <a:latin typeface="+mj-ea"/>
                <a:ea typeface="+mj-ea"/>
              </a:rPr>
              <a:t>、</a:t>
            </a:r>
            <a:r>
              <a:rPr lang="en-US" altLang="ja-JP" sz="1400" dirty="0">
                <a:latin typeface="+mj-ea"/>
                <a:ea typeface="+mj-ea"/>
              </a:rPr>
              <a:t>ID</a:t>
            </a:r>
            <a:r>
              <a:rPr lang="ja-JP" altLang="en-US" sz="1400" dirty="0">
                <a:latin typeface="+mj-ea"/>
                <a:ea typeface="+mj-ea"/>
              </a:rPr>
              <a:t>、パスワードは社員の方から</a:t>
            </a:r>
            <a:endParaRPr lang="en-US" altLang="ja-JP" sz="1400" dirty="0">
              <a:latin typeface="+mj-ea"/>
              <a:ea typeface="+mj-ea"/>
            </a:endParaRPr>
          </a:p>
          <a:p>
            <a:pPr marL="174625" indent="-174625" eaLnBrk="1" hangingPunct="1">
              <a:defRPr/>
            </a:pPr>
            <a:r>
              <a:rPr lang="ja-JP" altLang="en-US" sz="1400" dirty="0">
                <a:latin typeface="+mj-ea"/>
                <a:ea typeface="+mj-ea"/>
              </a:rPr>
              <a:t>　　情報を聞いてください。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endParaRPr lang="en-US" altLang="ja-JP" sz="1400" dirty="0">
              <a:latin typeface="+mj-ea"/>
              <a:ea typeface="+mj-ea"/>
            </a:endParaRPr>
          </a:p>
          <a:p>
            <a:pPr marL="174625" indent="-174625" eaLnBrk="1" hangingPunct="1">
              <a:defRPr/>
            </a:pPr>
            <a:r>
              <a:rPr lang="ja-JP" altLang="en-US" sz="1400" dirty="0">
                <a:latin typeface="+mj-ea"/>
                <a:ea typeface="+mj-ea"/>
              </a:rPr>
              <a:t>　　</a:t>
            </a:r>
          </a:p>
        </p:txBody>
      </p:sp>
      <p:sp>
        <p:nvSpPr>
          <p:cNvPr id="4" name="テキスト ボックス 3">
            <a:extLst>
              <a:ext uri="{FF2B5EF4-FFF2-40B4-BE49-F238E27FC236}">
                <a16:creationId xmlns:a16="http://schemas.microsoft.com/office/drawing/2014/main" id="{012BD967-6C8F-B04C-8601-BE82186BC60B}"/>
              </a:ext>
            </a:extLst>
          </p:cNvPr>
          <p:cNvSpPr txBox="1"/>
          <p:nvPr/>
        </p:nvSpPr>
        <p:spPr>
          <a:xfrm>
            <a:off x="2225113" y="1760414"/>
            <a:ext cx="4632887" cy="369332"/>
          </a:xfrm>
          <a:prstGeom prst="rect">
            <a:avLst/>
          </a:prstGeom>
          <a:noFill/>
        </p:spPr>
        <p:txBody>
          <a:bodyPr wrap="square" rtlCol="0">
            <a:spAutoFit/>
          </a:bodyPr>
          <a:lstStyle/>
          <a:p>
            <a:pPr algn="ctr"/>
            <a:r>
              <a:rPr lang="ja-JP" altLang="en-US" dirty="0">
                <a:solidFill>
                  <a:srgbClr val="0070C0"/>
                </a:solidFill>
              </a:rPr>
              <a:t>～インストールおよび起動～</a:t>
            </a:r>
            <a:endParaRPr kumimoji="1" lang="ja-JP" altLang="en-US" dirty="0">
              <a:solidFill>
                <a:srgbClr val="0070C0"/>
              </a:solidFill>
            </a:endParaRPr>
          </a:p>
        </p:txBody>
      </p:sp>
      <p:sp>
        <p:nvSpPr>
          <p:cNvPr id="5" name="テキスト ボックス 4">
            <a:extLst>
              <a:ext uri="{FF2B5EF4-FFF2-40B4-BE49-F238E27FC236}">
                <a16:creationId xmlns:a16="http://schemas.microsoft.com/office/drawing/2014/main" id="{6C5E2BEA-D89F-7B4D-6795-055DAA669DBB}"/>
              </a:ext>
            </a:extLst>
          </p:cNvPr>
          <p:cNvSpPr txBox="1"/>
          <p:nvPr/>
        </p:nvSpPr>
        <p:spPr>
          <a:xfrm>
            <a:off x="369788" y="4218858"/>
            <a:ext cx="5879628" cy="369332"/>
          </a:xfrm>
          <a:prstGeom prst="rect">
            <a:avLst/>
          </a:prstGeom>
          <a:noFill/>
        </p:spPr>
        <p:txBody>
          <a:bodyPr wrap="square" rtlCol="0">
            <a:spAutoFit/>
          </a:bodyPr>
          <a:lstStyle/>
          <a:p>
            <a:pPr algn="ctr"/>
            <a:r>
              <a:rPr lang="ja-JP" altLang="en-US" dirty="0">
                <a:solidFill>
                  <a:srgbClr val="0070C0"/>
                </a:solidFill>
              </a:rPr>
              <a:t>～ログイン操作（手入力ログイン）～</a:t>
            </a:r>
            <a:endParaRPr kumimoji="1" lang="ja-JP" altLang="en-US" dirty="0">
              <a:solidFill>
                <a:srgbClr val="0070C0"/>
              </a:solidFill>
            </a:endParaRPr>
          </a:p>
        </p:txBody>
      </p:sp>
      <p:pic>
        <p:nvPicPr>
          <p:cNvPr id="7" name="図 6" descr="ロゴ, アイコン&#10;&#10;AI 生成コンテンツは誤りを含む可能性があります。">
            <a:extLst>
              <a:ext uri="{FF2B5EF4-FFF2-40B4-BE49-F238E27FC236}">
                <a16:creationId xmlns:a16="http://schemas.microsoft.com/office/drawing/2014/main" id="{CB73969C-FB92-AFBC-A2C6-8B54BE6EA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238" y="3146656"/>
            <a:ext cx="589044" cy="589044"/>
          </a:xfrm>
          <a:prstGeom prst="roundRect">
            <a:avLst/>
          </a:prstGeom>
        </p:spPr>
      </p:pic>
      <p:sp>
        <p:nvSpPr>
          <p:cNvPr id="8" name="テキスト ボックス 7">
            <a:extLst>
              <a:ext uri="{FF2B5EF4-FFF2-40B4-BE49-F238E27FC236}">
                <a16:creationId xmlns:a16="http://schemas.microsoft.com/office/drawing/2014/main" id="{72793897-AC87-B8E2-6023-E190888F58ED}"/>
              </a:ext>
            </a:extLst>
          </p:cNvPr>
          <p:cNvSpPr txBox="1"/>
          <p:nvPr/>
        </p:nvSpPr>
        <p:spPr>
          <a:xfrm>
            <a:off x="625495" y="3793766"/>
            <a:ext cx="1301959" cy="261610"/>
          </a:xfrm>
          <a:prstGeom prst="rect">
            <a:avLst/>
          </a:prstGeom>
          <a:noFill/>
        </p:spPr>
        <p:txBody>
          <a:bodyPr wrap="none" rtlCol="0">
            <a:spAutoFit/>
          </a:bodyPr>
          <a:lstStyle/>
          <a:p>
            <a:r>
              <a:rPr kumimoji="1" lang="ja-JP" altLang="en-US" sz="1100" dirty="0"/>
              <a:t>＜アプリアイコン＞</a:t>
            </a:r>
          </a:p>
        </p:txBody>
      </p:sp>
      <p:pic>
        <p:nvPicPr>
          <p:cNvPr id="12" name="図 11" descr="グラフィカル ユーザー インターフェイス, アプリケーション&#10;&#10;AI 生成コンテンツは誤りを含む可能性があります。">
            <a:extLst>
              <a:ext uri="{FF2B5EF4-FFF2-40B4-BE49-F238E27FC236}">
                <a16:creationId xmlns:a16="http://schemas.microsoft.com/office/drawing/2014/main" id="{926C3E2A-6947-E97C-645A-74BB3F773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5" y="4684040"/>
            <a:ext cx="2188028" cy="3936773"/>
          </a:xfrm>
          <a:prstGeom prst="roundRect">
            <a:avLst/>
          </a:prstGeom>
          <a:ln>
            <a:solidFill>
              <a:schemeClr val="bg1">
                <a:lumMod val="65000"/>
              </a:schemeClr>
            </a:solidFill>
          </a:ln>
        </p:spPr>
      </p:pic>
      <p:pic>
        <p:nvPicPr>
          <p:cNvPr id="6" name="図 5">
            <a:extLst>
              <a:ext uri="{FF2B5EF4-FFF2-40B4-BE49-F238E27FC236}">
                <a16:creationId xmlns:a16="http://schemas.microsoft.com/office/drawing/2014/main" id="{F11BDDA8-04BB-B17B-C2FB-0FEAB4C9D4C7}"/>
              </a:ext>
            </a:extLst>
          </p:cNvPr>
          <p:cNvPicPr>
            <a:picLocks noChangeAspect="1"/>
          </p:cNvPicPr>
          <p:nvPr/>
        </p:nvPicPr>
        <p:blipFill>
          <a:blip r:embed="rId5"/>
          <a:stretch>
            <a:fillRect/>
          </a:stretch>
        </p:blipFill>
        <p:spPr>
          <a:xfrm>
            <a:off x="364276" y="2162014"/>
            <a:ext cx="2400625" cy="589044"/>
          </a:xfrm>
          <a:prstGeom prst="rect">
            <a:avLst/>
          </a:prstGeom>
          <a:ln>
            <a:solidFill>
              <a:schemeClr val="bg1">
                <a:lumMod val="85000"/>
              </a:schemeClr>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AF30-0FC5-1A50-0347-A3595E635F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E5C2E0E1-9497-0391-A9CE-0428412872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7D2E4442-1180-3458-B287-C8D4C550B42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CA946340-6387-F5BB-8CBF-0C5FA6B2D38B}"/>
              </a:ext>
            </a:extLst>
          </p:cNvPr>
          <p:cNvSpPr txBox="1">
            <a:spLocks noChangeArrowheads="1"/>
          </p:cNvSpPr>
          <p:nvPr/>
        </p:nvSpPr>
        <p:spPr bwMode="auto">
          <a:xfrm>
            <a:off x="2969213" y="1649654"/>
            <a:ext cx="3622087" cy="7078861"/>
          </a:xfrm>
          <a:prstGeom prst="rect">
            <a:avLst/>
          </a:prstGeom>
          <a:noFill/>
          <a:ln w="9525">
            <a:noFill/>
            <a:miter lim="800000"/>
            <a:headEnd/>
            <a:tailEnd/>
          </a:ln>
        </p:spPr>
        <p:txBody>
          <a:bodyPr wrap="square">
            <a:spAutoFit/>
          </a:bodyPr>
          <a:lstStyle/>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①</a:t>
            </a:r>
            <a:r>
              <a:rPr lang="en-US" altLang="ja-JP" sz="1400" dirty="0">
                <a:latin typeface="+mj-ea"/>
                <a:ea typeface="+mj-ea"/>
              </a:rPr>
              <a:t>【</a:t>
            </a:r>
            <a:r>
              <a:rPr lang="ja-JP" altLang="en-US" sz="1400" dirty="0">
                <a:latin typeface="+mj-ea"/>
                <a:ea typeface="+mj-ea"/>
              </a:rPr>
              <a:t>社員操作</a:t>
            </a:r>
            <a:r>
              <a:rPr lang="en-US" altLang="ja-JP" sz="1400" dirty="0">
                <a:latin typeface="+mj-ea"/>
                <a:ea typeface="+mj-ea"/>
              </a:rPr>
              <a:t>】</a:t>
            </a:r>
            <a:r>
              <a:rPr lang="ja-JP" altLang="en-US" sz="1400" dirty="0">
                <a:latin typeface="+mj-ea"/>
                <a:ea typeface="+mj-ea"/>
              </a:rPr>
              <a:t>エマージェンシーコールの社員サイトに</a:t>
            </a:r>
            <a:r>
              <a:rPr lang="en-US" altLang="ja-JP" sz="1400" dirty="0">
                <a:latin typeface="+mj-ea"/>
                <a:ea typeface="+mj-ea"/>
              </a:rPr>
              <a:t>PC</a:t>
            </a:r>
            <a:r>
              <a:rPr lang="ja-JP" altLang="en-US" sz="1400" dirty="0">
                <a:latin typeface="+mj-ea"/>
                <a:ea typeface="+mj-ea"/>
              </a:rPr>
              <a:t>またはスマホブラウザでアクセスします。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ログイン後、「伝言サービス」メニューを選択します。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③</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伝言サービスの</a:t>
            </a:r>
            <a:endParaRPr lang="en-US" altLang="ja-JP" sz="1400" dirty="0">
              <a:latin typeface="+mj-ea"/>
              <a:ea typeface="+mj-ea"/>
            </a:endParaRPr>
          </a:p>
          <a:p>
            <a:pPr marL="174625" indent="-174625" eaLnBrk="1" hangingPunct="1">
              <a:defRPr/>
            </a:pPr>
            <a:r>
              <a:rPr lang="ja-JP" altLang="en-US" sz="1400" dirty="0">
                <a:latin typeface="+mj-ea"/>
                <a:ea typeface="+mj-ea"/>
              </a:rPr>
              <a:t>　「ログイン情報（</a:t>
            </a:r>
            <a:r>
              <a:rPr lang="en-US" altLang="ja-JP" sz="1400" dirty="0">
                <a:latin typeface="+mj-ea"/>
                <a:ea typeface="+mj-ea"/>
              </a:rPr>
              <a:t>ID</a:t>
            </a:r>
            <a:r>
              <a:rPr lang="ja-JP" altLang="en-US" sz="1400" dirty="0">
                <a:latin typeface="+mj-ea"/>
                <a:ea typeface="+mj-ea"/>
              </a:rPr>
              <a:t>、伝言パスワード）を選択し、</a:t>
            </a:r>
            <a:r>
              <a:rPr lang="en-US" altLang="ja-JP" sz="1400" dirty="0">
                <a:latin typeface="+mj-ea"/>
                <a:ea typeface="+mj-ea"/>
              </a:rPr>
              <a:t>QR</a:t>
            </a:r>
            <a:r>
              <a:rPr lang="ja-JP" altLang="en-US" sz="1400" dirty="0">
                <a:latin typeface="+mj-ea"/>
                <a:ea typeface="+mj-ea"/>
              </a:rPr>
              <a:t>コードを表示します。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④</a:t>
            </a:r>
            <a:r>
              <a:rPr lang="en-US" altLang="ja-JP" sz="1400" dirty="0">
                <a:latin typeface="+mj-ea"/>
              </a:rPr>
              <a:t> 【</a:t>
            </a:r>
            <a:r>
              <a:rPr lang="ja-JP" altLang="en-US" sz="1400" dirty="0">
                <a:latin typeface="+mj-ea"/>
              </a:rPr>
              <a:t>ご家族操作</a:t>
            </a:r>
            <a:r>
              <a:rPr lang="en-US" altLang="ja-JP" sz="1400" dirty="0">
                <a:latin typeface="+mj-ea"/>
              </a:rPr>
              <a:t>】</a:t>
            </a:r>
            <a:r>
              <a:rPr lang="ja-JP" altLang="en-US" sz="1400" dirty="0">
                <a:latin typeface="+mj-ea"/>
              </a:rPr>
              <a:t>伝言サービスアプリのログイン画面にて、「読み込む」をタップします。</a:t>
            </a: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⑤</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カメラ機能が起動するため、手順③の</a:t>
            </a:r>
            <a:r>
              <a:rPr lang="en-US" altLang="ja-JP" sz="1400" dirty="0">
                <a:latin typeface="+mj-ea"/>
              </a:rPr>
              <a:t>QR</a:t>
            </a:r>
            <a:r>
              <a:rPr lang="ja-JP" altLang="en-US" sz="1400" dirty="0">
                <a:latin typeface="+mj-ea"/>
              </a:rPr>
              <a:t>コードを読み込みます。</a:t>
            </a:r>
            <a:endParaRPr lang="en-US" altLang="ja-JP" sz="1400" dirty="0">
              <a:latin typeface="+mj-ea"/>
            </a:endParaRPr>
          </a:p>
          <a:p>
            <a:pPr marL="174625" indent="-174625" eaLnBrk="1" hangingPunct="1">
              <a:defRPr/>
            </a:pPr>
            <a:r>
              <a:rPr lang="ja-JP" altLang="en-US" sz="1400" dirty="0">
                <a:latin typeface="+mj-ea"/>
              </a:rPr>
              <a:t>　　</a:t>
            </a:r>
            <a:endParaRPr lang="en-US" altLang="ja-JP" sz="1400" dirty="0">
              <a:latin typeface="+mj-ea"/>
            </a:endParaRPr>
          </a:p>
          <a:p>
            <a:pPr marL="174625" indent="-174625" eaLnBrk="1" hangingPunct="1">
              <a:defRPr/>
            </a:pPr>
            <a:r>
              <a:rPr lang="ja-JP" altLang="en-US" sz="1200" dirty="0">
                <a:latin typeface="+mj-ea"/>
              </a:rPr>
              <a:t>　　</a:t>
            </a:r>
            <a:r>
              <a:rPr lang="en-US" altLang="ja-JP" sz="1200" dirty="0">
                <a:latin typeface="+mj-ea"/>
              </a:rPr>
              <a:t>※</a:t>
            </a:r>
            <a:r>
              <a:rPr lang="ja-JP" altLang="en-US" sz="1200" dirty="0">
                <a:latin typeface="+mj-ea"/>
              </a:rPr>
              <a:t>伝言サービスのアプリの「読み込む」</a:t>
            </a:r>
            <a:endParaRPr lang="en-US" altLang="ja-JP" sz="1200" dirty="0">
              <a:latin typeface="+mj-ea"/>
            </a:endParaRPr>
          </a:p>
          <a:p>
            <a:pPr marL="174625" indent="-174625" eaLnBrk="1" hangingPunct="1">
              <a:defRPr/>
            </a:pPr>
            <a:r>
              <a:rPr lang="ja-JP" altLang="en-US" sz="1200" dirty="0">
                <a:latin typeface="+mj-ea"/>
              </a:rPr>
              <a:t>　　　　ボタンからカメラを起動してください。</a:t>
            </a:r>
            <a:endParaRPr lang="en-US" altLang="ja-JP" sz="1200" dirty="0">
              <a:latin typeface="+mj-ea"/>
            </a:endParaRPr>
          </a:p>
          <a:p>
            <a:pPr marL="174625" indent="-174625" eaLnBrk="1" hangingPunct="1">
              <a:defRPr/>
            </a:pPr>
            <a:r>
              <a:rPr lang="ja-JP" altLang="en-US" sz="1200" dirty="0">
                <a:latin typeface="+mj-ea"/>
              </a:rPr>
              <a:t>　　　　スマホのカメラアプリから直接の起動は</a:t>
            </a:r>
            <a:endParaRPr lang="en-US" altLang="ja-JP" sz="1200" dirty="0">
              <a:latin typeface="+mj-ea"/>
            </a:endParaRPr>
          </a:p>
          <a:p>
            <a:pPr marL="174625" indent="-174625" eaLnBrk="1" hangingPunct="1">
              <a:defRPr/>
            </a:pPr>
            <a:r>
              <a:rPr lang="ja-JP" altLang="en-US" sz="1200" dirty="0">
                <a:latin typeface="+mj-ea"/>
              </a:rPr>
              <a:t>　　　　読み込むことができません</a:t>
            </a:r>
            <a:endParaRPr lang="en-US" altLang="ja-JP" sz="12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⑥</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企業</a:t>
            </a:r>
            <a:r>
              <a:rPr lang="en-US" altLang="ja-JP" sz="1400" dirty="0">
                <a:latin typeface="+mj-ea"/>
              </a:rPr>
              <a:t>URL</a:t>
            </a:r>
            <a:r>
              <a:rPr lang="ja-JP" altLang="en-US" sz="1400" dirty="0">
                <a:latin typeface="+mj-ea"/>
              </a:rPr>
              <a:t>および伝言ログイン</a:t>
            </a:r>
            <a:r>
              <a:rPr lang="en-US" altLang="ja-JP" sz="1400" dirty="0">
                <a:latin typeface="+mj-ea"/>
              </a:rPr>
              <a:t>ID</a:t>
            </a:r>
            <a:r>
              <a:rPr lang="ja-JP" altLang="en-US" sz="1400" dirty="0">
                <a:latin typeface="+mj-ea"/>
              </a:rPr>
              <a:t>が自動入力されるため、パスワード</a:t>
            </a:r>
            <a:endParaRPr lang="en-US" altLang="ja-JP" sz="1400" dirty="0">
              <a:latin typeface="+mj-ea"/>
            </a:endParaRPr>
          </a:p>
          <a:p>
            <a:pPr marL="174625" indent="-174625" eaLnBrk="1" hangingPunct="1">
              <a:defRPr/>
            </a:pPr>
            <a:r>
              <a:rPr lang="ja-JP" altLang="en-US" sz="1400" dirty="0">
                <a:latin typeface="+mj-ea"/>
              </a:rPr>
              <a:t>　　情報を入力し、ログインします。</a:t>
            </a:r>
            <a:endParaRPr lang="en-US" altLang="ja-JP" sz="1400" dirty="0">
              <a:latin typeface="+mj-ea"/>
            </a:endParaRPr>
          </a:p>
        </p:txBody>
      </p:sp>
      <p:sp>
        <p:nvSpPr>
          <p:cNvPr id="5" name="テキスト ボックス 4">
            <a:extLst>
              <a:ext uri="{FF2B5EF4-FFF2-40B4-BE49-F238E27FC236}">
                <a16:creationId xmlns:a16="http://schemas.microsoft.com/office/drawing/2014/main" id="{E5679A59-23FF-0FA4-0576-40FB32FF333F}"/>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～初期設定（ログイン）操作　～</a:t>
            </a:r>
            <a:endParaRPr kumimoji="1" lang="ja-JP" altLang="en-US" dirty="0">
              <a:solidFill>
                <a:srgbClr val="0070C0"/>
              </a:solidFill>
            </a:endParaRPr>
          </a:p>
        </p:txBody>
      </p:sp>
      <p:pic>
        <p:nvPicPr>
          <p:cNvPr id="8" name="図 7">
            <a:extLst>
              <a:ext uri="{FF2B5EF4-FFF2-40B4-BE49-F238E27FC236}">
                <a16:creationId xmlns:a16="http://schemas.microsoft.com/office/drawing/2014/main" id="{213D1F4E-62F2-B11A-03FD-0E99F266A1C2}"/>
              </a:ext>
            </a:extLst>
          </p:cNvPr>
          <p:cNvPicPr>
            <a:picLocks noChangeAspect="1"/>
          </p:cNvPicPr>
          <p:nvPr/>
        </p:nvPicPr>
        <p:blipFill>
          <a:blip r:embed="rId3"/>
          <a:stretch>
            <a:fillRect/>
          </a:stretch>
        </p:blipFill>
        <p:spPr>
          <a:xfrm>
            <a:off x="276697" y="1765596"/>
            <a:ext cx="2658590" cy="1213865"/>
          </a:xfrm>
          <a:prstGeom prst="rect">
            <a:avLst/>
          </a:prstGeom>
          <a:ln>
            <a:solidFill>
              <a:schemeClr val="bg1">
                <a:lumMod val="65000"/>
              </a:schemeClr>
            </a:solidFill>
          </a:ln>
        </p:spPr>
      </p:pic>
      <p:sp>
        <p:nvSpPr>
          <p:cNvPr id="9" name="正方形/長方形 8">
            <a:extLst>
              <a:ext uri="{FF2B5EF4-FFF2-40B4-BE49-F238E27FC236}">
                <a16:creationId xmlns:a16="http://schemas.microsoft.com/office/drawing/2014/main" id="{B02B52E3-C79A-9367-52EC-31407ECA5380}"/>
              </a:ext>
            </a:extLst>
          </p:cNvPr>
          <p:cNvSpPr/>
          <p:nvPr/>
        </p:nvSpPr>
        <p:spPr>
          <a:xfrm>
            <a:off x="2232025" y="2526007"/>
            <a:ext cx="479425" cy="425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51A8BB81-E091-FFAB-0DBB-A9EBAC4725F6}"/>
              </a:ext>
            </a:extLst>
          </p:cNvPr>
          <p:cNvPicPr>
            <a:picLocks noChangeAspect="1"/>
          </p:cNvPicPr>
          <p:nvPr/>
        </p:nvPicPr>
        <p:blipFill>
          <a:blip r:embed="rId4"/>
          <a:stretch>
            <a:fillRect/>
          </a:stretch>
        </p:blipFill>
        <p:spPr>
          <a:xfrm>
            <a:off x="310623" y="3110708"/>
            <a:ext cx="2658590" cy="1670449"/>
          </a:xfrm>
          <a:prstGeom prst="rect">
            <a:avLst/>
          </a:prstGeom>
        </p:spPr>
      </p:pic>
      <p:pic>
        <p:nvPicPr>
          <p:cNvPr id="26" name="図 25" descr="グラフィカル ユーザー インターフェイス, アプリケーション&#10;&#10;AI 生成コンテンツは誤りを含む可能性があります。">
            <a:extLst>
              <a:ext uri="{FF2B5EF4-FFF2-40B4-BE49-F238E27FC236}">
                <a16:creationId xmlns:a16="http://schemas.microsoft.com/office/drawing/2014/main" id="{0D989CC7-CEAF-CB0A-9ADD-82136F3C13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350" y="5226947"/>
            <a:ext cx="1924099" cy="3593652"/>
          </a:xfrm>
          <a:prstGeom prst="roundRect">
            <a:avLst/>
          </a:prstGeom>
          <a:ln>
            <a:solidFill>
              <a:schemeClr val="bg1">
                <a:lumMod val="65000"/>
              </a:schemeClr>
            </a:solidFill>
          </a:ln>
        </p:spPr>
      </p:pic>
      <p:sp>
        <p:nvSpPr>
          <p:cNvPr id="27" name="正方形/長方形 26">
            <a:extLst>
              <a:ext uri="{FF2B5EF4-FFF2-40B4-BE49-F238E27FC236}">
                <a16:creationId xmlns:a16="http://schemas.microsoft.com/office/drawing/2014/main" id="{6436395E-5F48-D4B1-F6D6-A16C9FAF474E}"/>
              </a:ext>
            </a:extLst>
          </p:cNvPr>
          <p:cNvSpPr/>
          <p:nvPr/>
        </p:nvSpPr>
        <p:spPr>
          <a:xfrm>
            <a:off x="1456506" y="7023773"/>
            <a:ext cx="1048569" cy="2628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56">
            <a:extLst>
              <a:ext uri="{FF2B5EF4-FFF2-40B4-BE49-F238E27FC236}">
                <a16:creationId xmlns:a16="http://schemas.microsoft.com/office/drawing/2014/main" id="{9ACC9DBC-B5D1-4F6C-73EB-FA350876B8CF}"/>
              </a:ext>
            </a:extLst>
          </p:cNvPr>
          <p:cNvSpPr txBox="1">
            <a:spLocks noChangeArrowheads="1"/>
          </p:cNvSpPr>
          <p:nvPr/>
        </p:nvSpPr>
        <p:spPr bwMode="auto">
          <a:xfrm>
            <a:off x="190500" y="1022263"/>
            <a:ext cx="6400800" cy="523220"/>
          </a:xfrm>
          <a:prstGeom prst="rect">
            <a:avLst/>
          </a:prstGeom>
          <a:noFill/>
          <a:ln w="9525">
            <a:noFill/>
            <a:miter lim="800000"/>
            <a:headEnd/>
            <a:tailEnd/>
          </a:ln>
        </p:spPr>
        <p:txBody>
          <a:bodyPr wrap="square">
            <a:spAutoFit/>
          </a:bodyPr>
          <a:lstStyle/>
          <a:p>
            <a:pPr indent="-174625" eaLnBrk="1" hangingPunct="1">
              <a:defRPr/>
            </a:pPr>
            <a:r>
              <a:rPr lang="ja-JP" altLang="en-US" sz="1400" dirty="0">
                <a:latin typeface="+mj-ea"/>
              </a:rPr>
              <a:t>初期設定には、社員の方にマイメニューの画面に表示されている</a:t>
            </a:r>
            <a:r>
              <a:rPr lang="en-US" altLang="ja-JP" sz="1400" dirty="0">
                <a:latin typeface="+mj-ea"/>
              </a:rPr>
              <a:t>QR</a:t>
            </a:r>
            <a:r>
              <a:rPr lang="ja-JP" altLang="en-US" sz="1400" dirty="0">
                <a:latin typeface="+mj-ea"/>
              </a:rPr>
              <a:t>コードを読み取ることで、</a:t>
            </a:r>
            <a:r>
              <a:rPr lang="en-US" altLang="ja-JP" sz="1400" dirty="0">
                <a:latin typeface="+mj-ea"/>
              </a:rPr>
              <a:t>URL</a:t>
            </a:r>
            <a:r>
              <a:rPr lang="ja-JP" altLang="en-US" sz="1400" dirty="0">
                <a:latin typeface="+mj-ea"/>
              </a:rPr>
              <a:t>や</a:t>
            </a:r>
            <a:r>
              <a:rPr lang="en-US" altLang="ja-JP" sz="1400" dirty="0">
                <a:latin typeface="+mj-ea"/>
              </a:rPr>
              <a:t>ID</a:t>
            </a:r>
            <a:r>
              <a:rPr lang="ja-JP" altLang="en-US" sz="1400" dirty="0">
                <a:latin typeface="+mj-ea"/>
              </a:rPr>
              <a:t>が自動で入力されます。</a:t>
            </a:r>
            <a:endParaRPr lang="en-US" altLang="ja-JP" sz="1400" dirty="0">
              <a:latin typeface="+mj-ea"/>
            </a:endParaRPr>
          </a:p>
        </p:txBody>
      </p:sp>
      <p:sp>
        <p:nvSpPr>
          <p:cNvPr id="4" name="正方形/長方形 3">
            <a:extLst>
              <a:ext uri="{FF2B5EF4-FFF2-40B4-BE49-F238E27FC236}">
                <a16:creationId xmlns:a16="http://schemas.microsoft.com/office/drawing/2014/main" id="{F7A59DF3-5D35-2AB7-C0DC-15D93092E5CC}"/>
              </a:ext>
            </a:extLst>
          </p:cNvPr>
          <p:cNvSpPr/>
          <p:nvPr/>
        </p:nvSpPr>
        <p:spPr>
          <a:xfrm>
            <a:off x="3062287" y="1740048"/>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社員での操作</a:t>
            </a:r>
          </a:p>
        </p:txBody>
      </p:sp>
      <p:sp>
        <p:nvSpPr>
          <p:cNvPr id="6" name="正方形/長方形 5">
            <a:extLst>
              <a:ext uri="{FF2B5EF4-FFF2-40B4-BE49-F238E27FC236}">
                <a16:creationId xmlns:a16="http://schemas.microsoft.com/office/drawing/2014/main" id="{A03D0450-0E21-E800-2774-EAED81F6123E}"/>
              </a:ext>
            </a:extLst>
          </p:cNvPr>
          <p:cNvSpPr/>
          <p:nvPr/>
        </p:nvSpPr>
        <p:spPr>
          <a:xfrm>
            <a:off x="3052556" y="5327815"/>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t>ご家族</a:t>
            </a:r>
            <a:r>
              <a:rPr kumimoji="1" lang="ja-JP" altLang="en-US" sz="1400" dirty="0"/>
              <a:t>での操作</a:t>
            </a:r>
          </a:p>
        </p:txBody>
      </p:sp>
    </p:spTree>
    <p:extLst>
      <p:ext uri="{BB962C8B-B14F-4D97-AF65-F5344CB8AC3E}">
        <p14:creationId xmlns:p14="http://schemas.microsoft.com/office/powerpoint/2010/main" val="3662807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0445F-D727-C3C4-4BE7-C790CEEF05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2CAE1474-7DC6-A4E6-7DFF-139C986953E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4147C5F5-2A86-7CEC-B7D8-E7E85A7F072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18068222-3B62-D6AF-3F65-D10CBF73FFF7}"/>
              </a:ext>
            </a:extLst>
          </p:cNvPr>
          <p:cNvSpPr txBox="1">
            <a:spLocks noChangeArrowheads="1"/>
          </p:cNvSpPr>
          <p:nvPr/>
        </p:nvSpPr>
        <p:spPr bwMode="auto">
          <a:xfrm>
            <a:off x="2935287" y="1049339"/>
            <a:ext cx="3543300" cy="738664"/>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①初回ログイン時、ご自身でご家族向けの表示名を設定します。任意の表示名を入力し、「利用を開始する」を選択します</a:t>
            </a:r>
            <a:endParaRPr lang="en-US" altLang="ja-JP" sz="1400" dirty="0">
              <a:latin typeface="+mj-ea"/>
              <a:ea typeface="+mj-ea"/>
            </a:endParaRPr>
          </a:p>
        </p:txBody>
      </p:sp>
      <p:sp>
        <p:nvSpPr>
          <p:cNvPr id="5" name="テキスト ボックス 4">
            <a:extLst>
              <a:ext uri="{FF2B5EF4-FFF2-40B4-BE49-F238E27FC236}">
                <a16:creationId xmlns:a16="http://schemas.microsoft.com/office/drawing/2014/main" id="{81ED48B1-7C3A-3395-CCC8-0D9B49AF856E}"/>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～表示名設定～</a:t>
            </a:r>
            <a:endParaRPr kumimoji="1" lang="ja-JP" altLang="en-US" dirty="0">
              <a:solidFill>
                <a:srgbClr val="0070C0"/>
              </a:solidFill>
            </a:endParaRPr>
          </a:p>
        </p:txBody>
      </p:sp>
      <p:pic>
        <p:nvPicPr>
          <p:cNvPr id="7" name="図 6">
            <a:extLst>
              <a:ext uri="{FF2B5EF4-FFF2-40B4-BE49-F238E27FC236}">
                <a16:creationId xmlns:a16="http://schemas.microsoft.com/office/drawing/2014/main" id="{5345B53C-8715-59B0-681D-C187F01BF56F}"/>
              </a:ext>
            </a:extLst>
          </p:cNvPr>
          <p:cNvPicPr>
            <a:picLocks noChangeAspect="1"/>
          </p:cNvPicPr>
          <p:nvPr/>
        </p:nvPicPr>
        <p:blipFill>
          <a:blip r:embed="rId3"/>
          <a:stretch>
            <a:fillRect/>
          </a:stretch>
        </p:blipFill>
        <p:spPr>
          <a:xfrm>
            <a:off x="308014" y="1049339"/>
            <a:ext cx="2627273" cy="3522661"/>
          </a:xfrm>
          <a:prstGeom prst="rect">
            <a:avLst/>
          </a:prstGeom>
        </p:spPr>
      </p:pic>
    </p:spTree>
    <p:extLst>
      <p:ext uri="{BB962C8B-B14F-4D97-AF65-F5344CB8AC3E}">
        <p14:creationId xmlns:p14="http://schemas.microsoft.com/office/powerpoint/2010/main" val="1202965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9">
            <a:extLst>
              <a:ext uri="{FF2B5EF4-FFF2-40B4-BE49-F238E27FC236}">
                <a16:creationId xmlns:a16="http://schemas.microsoft.com/office/drawing/2014/main" id="{313AA905-797D-1A48-9418-B6E486F78A91}"/>
              </a:ext>
            </a:extLst>
          </p:cNvPr>
          <p:cNvSpPr txBox="1">
            <a:spLocks noChangeArrowheads="1"/>
          </p:cNvSpPr>
          <p:nvPr/>
        </p:nvSpPr>
        <p:spPr bwMode="auto">
          <a:xfrm>
            <a:off x="419100" y="3126878"/>
            <a:ext cx="6019800" cy="5469434"/>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1048049"/>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（１）家族の安否情報を確認する</a:t>
            </a: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AA0E1430-35FA-62D3-2FD4-B068A7DED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586" y="3352692"/>
            <a:ext cx="2255014" cy="4880082"/>
          </a:xfrm>
          <a:prstGeom prst="roundRect">
            <a:avLst/>
          </a:prstGeom>
          <a:ln>
            <a:solidFill>
              <a:schemeClr val="bg1">
                <a:lumMod val="65000"/>
              </a:schemeClr>
            </a:solidFill>
          </a:ln>
        </p:spPr>
      </p:pic>
      <p:sp>
        <p:nvSpPr>
          <p:cNvPr id="4" name="テキスト ボックス 56">
            <a:extLst>
              <a:ext uri="{FF2B5EF4-FFF2-40B4-BE49-F238E27FC236}">
                <a16:creationId xmlns:a16="http://schemas.microsoft.com/office/drawing/2014/main" id="{4E6ABD6C-6B30-5D15-84AD-55964D48167D}"/>
              </a:ext>
            </a:extLst>
          </p:cNvPr>
          <p:cNvSpPr txBox="1">
            <a:spLocks noChangeArrowheads="1"/>
          </p:cNvSpPr>
          <p:nvPr/>
        </p:nvSpPr>
        <p:spPr bwMode="auto">
          <a:xfrm>
            <a:off x="2637064" y="1677339"/>
            <a:ext cx="3543300" cy="1169551"/>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②アプリを起動すると安否情報画面が表示されます。安否情報画面にて、ご家族の安否情報が確認できます。</a:t>
            </a:r>
            <a:endParaRPr lang="en-US" altLang="ja-JP" sz="1400" dirty="0">
              <a:latin typeface="+mj-ea"/>
            </a:endParaRPr>
          </a:p>
        </p:txBody>
      </p:sp>
      <p:sp>
        <p:nvSpPr>
          <p:cNvPr id="6" name="正方形/長方形 5">
            <a:extLst>
              <a:ext uri="{FF2B5EF4-FFF2-40B4-BE49-F238E27FC236}">
                <a16:creationId xmlns:a16="http://schemas.microsoft.com/office/drawing/2014/main" id="{0962CE8B-5329-C3E6-0F04-27F74E32A1AA}"/>
              </a:ext>
            </a:extLst>
          </p:cNvPr>
          <p:cNvSpPr/>
          <p:nvPr/>
        </p:nvSpPr>
        <p:spPr>
          <a:xfrm>
            <a:off x="640586" y="3976084"/>
            <a:ext cx="2270989" cy="1041722"/>
          </a:xfrm>
          <a:prstGeom prst="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吹き出し: 線 6">
            <a:extLst>
              <a:ext uri="{FF2B5EF4-FFF2-40B4-BE49-F238E27FC236}">
                <a16:creationId xmlns:a16="http://schemas.microsoft.com/office/drawing/2014/main" id="{143E0AAB-B4B8-105D-9213-96F4E8E92DB6}"/>
              </a:ext>
            </a:extLst>
          </p:cNvPr>
          <p:cNvSpPr/>
          <p:nvPr/>
        </p:nvSpPr>
        <p:spPr>
          <a:xfrm>
            <a:off x="3429000" y="3331099"/>
            <a:ext cx="2663163" cy="1045047"/>
          </a:xfrm>
          <a:prstGeom prst="borderCallout1">
            <a:avLst>
              <a:gd name="adj1" fmla="val 50853"/>
              <a:gd name="adj2" fmla="val -381"/>
              <a:gd name="adj3" fmla="val 107704"/>
              <a:gd name="adj4" fmla="val -18420"/>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エマージェンシーコール導入企業に所属する社員の方の安否情報が確認できます。</a:t>
            </a:r>
          </a:p>
        </p:txBody>
      </p:sp>
      <p:sp>
        <p:nvSpPr>
          <p:cNvPr id="8" name="吹き出し: 線 7">
            <a:extLst>
              <a:ext uri="{FF2B5EF4-FFF2-40B4-BE49-F238E27FC236}">
                <a16:creationId xmlns:a16="http://schemas.microsoft.com/office/drawing/2014/main" id="{EFD92E09-624B-5B0A-1F6F-0FF00FBB050B}"/>
              </a:ext>
            </a:extLst>
          </p:cNvPr>
          <p:cNvSpPr/>
          <p:nvPr/>
        </p:nvSpPr>
        <p:spPr>
          <a:xfrm>
            <a:off x="3428999" y="5594375"/>
            <a:ext cx="2663163" cy="742945"/>
          </a:xfrm>
          <a:prstGeom prst="borderCallout1">
            <a:avLst>
              <a:gd name="adj1" fmla="val 50853"/>
              <a:gd name="adj2" fmla="val -381"/>
              <a:gd name="adj3" fmla="val 16883"/>
              <a:gd name="adj4" fmla="val -18855"/>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ご家族の安否情報が確認できます</a:t>
            </a:r>
            <a:r>
              <a:rPr kumimoji="1" lang="ja-JP" altLang="en-US" sz="1400" dirty="0">
                <a:solidFill>
                  <a:schemeClr val="tx1"/>
                </a:solidFill>
              </a:rPr>
              <a:t>。</a:t>
            </a:r>
          </a:p>
        </p:txBody>
      </p:sp>
      <p:sp>
        <p:nvSpPr>
          <p:cNvPr id="9" name="正方形/長方形 8">
            <a:extLst>
              <a:ext uri="{FF2B5EF4-FFF2-40B4-BE49-F238E27FC236}">
                <a16:creationId xmlns:a16="http://schemas.microsoft.com/office/drawing/2014/main" id="{92726BF7-5964-F4E3-20AC-BDFE02A921CC}"/>
              </a:ext>
            </a:extLst>
          </p:cNvPr>
          <p:cNvSpPr/>
          <p:nvPr/>
        </p:nvSpPr>
        <p:spPr>
          <a:xfrm>
            <a:off x="640586" y="5132662"/>
            <a:ext cx="2270989" cy="150676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24">
            <a:extLst>
              <a:ext uri="{FF2B5EF4-FFF2-40B4-BE49-F238E27FC236}">
                <a16:creationId xmlns:a16="http://schemas.microsoft.com/office/drawing/2014/main" id="{5AA15041-B71F-EC71-33F1-2D397C5FAA70}"/>
              </a:ext>
            </a:extLst>
          </p:cNvPr>
          <p:cNvSpPr txBox="1">
            <a:spLocks noChangeArrowheads="1"/>
          </p:cNvSpPr>
          <p:nvPr/>
        </p:nvSpPr>
        <p:spPr bwMode="auto">
          <a:xfrm>
            <a:off x="114300" y="471528"/>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２．安否情報の確認・登録</a:t>
            </a:r>
            <a:endParaRPr lang="en-US" altLang="ja-JP" sz="2400" dirty="0">
              <a:solidFill>
                <a:srgbClr val="0070C0"/>
              </a:solidFill>
            </a:endParaRPr>
          </a:p>
        </p:txBody>
      </p:sp>
      <p:pic>
        <p:nvPicPr>
          <p:cNvPr id="10" name="図 9" descr="ロゴ, アイコン&#10;&#10;AI 生成コンテンツは誤りを含む可能性があります。">
            <a:extLst>
              <a:ext uri="{FF2B5EF4-FFF2-40B4-BE49-F238E27FC236}">
                <a16:creationId xmlns:a16="http://schemas.microsoft.com/office/drawing/2014/main" id="{D6883A9F-BDAD-3991-5A96-E2CBF4EE30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75" y="1788455"/>
            <a:ext cx="658060" cy="658060"/>
          </a:xfrm>
          <a:prstGeom prst="round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EC29-1BC2-2EDA-4443-0FF6CF995AE9}"/>
            </a:ext>
          </a:extLst>
        </p:cNvPr>
        <p:cNvGrpSpPr/>
        <p:nvPr/>
      </p:nvGrpSpPr>
      <p:grpSpPr>
        <a:xfrm>
          <a:off x="0" y="0"/>
          <a:ext cx="0" cy="0"/>
          <a:chOff x="0" y="0"/>
          <a:chExt cx="0" cy="0"/>
        </a:xfrm>
      </p:grpSpPr>
      <p:sp>
        <p:nvSpPr>
          <p:cNvPr id="23557" name="スライド番号プレースホルダ 2">
            <a:extLst>
              <a:ext uri="{FF2B5EF4-FFF2-40B4-BE49-F238E27FC236}">
                <a16:creationId xmlns:a16="http://schemas.microsoft.com/office/drawing/2014/main" id="{01621A9B-4B35-AD96-E106-60DCE9971BC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91B0D161-FC1B-A76C-1D7A-6C26D31E7D6E}"/>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（２）自身の安否情報を確認する</a:t>
            </a:r>
          </a:p>
        </p:txBody>
      </p:sp>
      <p:sp>
        <p:nvSpPr>
          <p:cNvPr id="23567" name="テキスト ボックス 24">
            <a:extLst>
              <a:ext uri="{FF2B5EF4-FFF2-40B4-BE49-F238E27FC236}">
                <a16:creationId xmlns:a16="http://schemas.microsoft.com/office/drawing/2014/main" id="{D08CA8F7-09DF-19E4-DB0D-10695F3BDDFC}"/>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C06F7B3A-8D6C-6276-1098-753C8FF718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6877" y="1606901"/>
            <a:ext cx="2255014" cy="1467191"/>
          </a:xfrm>
          <a:prstGeom prst="roundRect">
            <a:avLst/>
          </a:prstGeom>
          <a:ln>
            <a:solidFill>
              <a:schemeClr val="bg1">
                <a:lumMod val="65000"/>
              </a:schemeClr>
            </a:solidFill>
          </a:ln>
        </p:spPr>
      </p:pic>
      <p:sp>
        <p:nvSpPr>
          <p:cNvPr id="4" name="テキスト ボックス 56">
            <a:extLst>
              <a:ext uri="{FF2B5EF4-FFF2-40B4-BE49-F238E27FC236}">
                <a16:creationId xmlns:a16="http://schemas.microsoft.com/office/drawing/2014/main" id="{DDA101E7-BD19-51E4-83EE-317218FCD61D}"/>
              </a:ext>
            </a:extLst>
          </p:cNvPr>
          <p:cNvSpPr txBox="1">
            <a:spLocks noChangeArrowheads="1"/>
          </p:cNvSpPr>
          <p:nvPr/>
        </p:nvSpPr>
        <p:spPr bwMode="auto">
          <a:xfrm>
            <a:off x="3091317" y="1652031"/>
            <a:ext cx="3543300" cy="3108543"/>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②安否情報画面にて、画面下部の「安否回答」ンを選択します。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③安否回答画面にて、「無事」または「負傷」を選択し、「登録する」を選択します。</a:t>
            </a:r>
            <a:endParaRPr lang="en-US" altLang="ja-JP" sz="1400" dirty="0">
              <a:latin typeface="+mj-ea"/>
            </a:endParaRPr>
          </a:p>
          <a:p>
            <a:pPr marL="174625" indent="-174625" eaLnBrk="1" hangingPunct="1">
              <a:defRPr/>
            </a:pP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DEDE4F1-4721-1235-C157-762F930B0EEF}"/>
              </a:ext>
            </a:extLst>
          </p:cNvPr>
          <p:cNvSpPr/>
          <p:nvPr/>
        </p:nvSpPr>
        <p:spPr>
          <a:xfrm>
            <a:off x="1015046" y="2140581"/>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グラフィカル ユーザー インターフェイス&#10;&#10;AI 生成コンテンツは誤りを含む可能性があります。">
            <a:extLst>
              <a:ext uri="{FF2B5EF4-FFF2-40B4-BE49-F238E27FC236}">
                <a16:creationId xmlns:a16="http://schemas.microsoft.com/office/drawing/2014/main" id="{26020A10-42E6-9D02-7D30-7A7AA18F8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77" y="3622470"/>
            <a:ext cx="2261851" cy="4894878"/>
          </a:xfrm>
          <a:prstGeom prst="roundRect">
            <a:avLst/>
          </a:prstGeom>
          <a:ln>
            <a:solidFill>
              <a:schemeClr val="bg1">
                <a:lumMod val="75000"/>
              </a:schemeClr>
            </a:solidFill>
          </a:ln>
        </p:spPr>
      </p:pic>
      <p:sp>
        <p:nvSpPr>
          <p:cNvPr id="5" name="正方形/長方形 4">
            <a:extLst>
              <a:ext uri="{FF2B5EF4-FFF2-40B4-BE49-F238E27FC236}">
                <a16:creationId xmlns:a16="http://schemas.microsoft.com/office/drawing/2014/main" id="{8E885917-3252-F2E0-878E-CED5F165F9B2}"/>
              </a:ext>
            </a:extLst>
          </p:cNvPr>
          <p:cNvSpPr/>
          <p:nvPr/>
        </p:nvSpPr>
        <p:spPr>
          <a:xfrm>
            <a:off x="1526724" y="7812038"/>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25180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604B-2DB0-3B2C-80B9-5F45190DEE65}"/>
            </a:ext>
          </a:extLst>
        </p:cNvPr>
        <p:cNvGrpSpPr/>
        <p:nvPr/>
      </p:nvGrpSpPr>
      <p:grpSpPr>
        <a:xfrm>
          <a:off x="0" y="0"/>
          <a:ext cx="0" cy="0"/>
          <a:chOff x="0" y="0"/>
          <a:chExt cx="0" cy="0"/>
        </a:xfrm>
      </p:grpSpPr>
      <p:sp>
        <p:nvSpPr>
          <p:cNvPr id="5" name="Text Box 59">
            <a:extLst>
              <a:ext uri="{FF2B5EF4-FFF2-40B4-BE49-F238E27FC236}">
                <a16:creationId xmlns:a16="http://schemas.microsoft.com/office/drawing/2014/main" id="{B4B993D0-D1B3-CD7A-8FCA-6441F5CD5E71}"/>
              </a:ext>
            </a:extLst>
          </p:cNvPr>
          <p:cNvSpPr txBox="1">
            <a:spLocks noChangeArrowheads="1"/>
          </p:cNvSpPr>
          <p:nvPr/>
        </p:nvSpPr>
        <p:spPr bwMode="auto">
          <a:xfrm>
            <a:off x="419100" y="3145970"/>
            <a:ext cx="6019800" cy="5613627"/>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pic>
        <p:nvPicPr>
          <p:cNvPr id="14" name="図 13" descr="グラフィカル ユーザー インターフェイス, アプリケーション&#10;&#10;AI 生成コンテンツは誤りを含む可能性があります。">
            <a:extLst>
              <a:ext uri="{FF2B5EF4-FFF2-40B4-BE49-F238E27FC236}">
                <a16:creationId xmlns:a16="http://schemas.microsoft.com/office/drawing/2014/main" id="{98F2C4DE-5AE5-8F5C-E0D0-FBFF8AFCC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35" y="3287997"/>
            <a:ext cx="2456926" cy="5317040"/>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A5F5A5A5-73D7-6A3A-502E-DEB5972A28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8</a:t>
            </a:fld>
            <a:endParaRPr lang="ja-JP" altLang="en-US" sz="1800" dirty="0">
              <a:solidFill>
                <a:schemeClr val="bg1"/>
              </a:solidFill>
            </a:endParaRPr>
          </a:p>
        </p:txBody>
      </p:sp>
      <p:sp>
        <p:nvSpPr>
          <p:cNvPr id="23558" name="テキスト ボックス 23">
            <a:extLst>
              <a:ext uri="{FF2B5EF4-FFF2-40B4-BE49-F238E27FC236}">
                <a16:creationId xmlns:a16="http://schemas.microsoft.com/office/drawing/2014/main" id="{11537722-F46E-E519-003F-09306FFFE912}"/>
              </a:ext>
            </a:extLst>
          </p:cNvPr>
          <p:cNvSpPr txBox="1">
            <a:spLocks noChangeArrowheads="1"/>
          </p:cNvSpPr>
          <p:nvPr/>
        </p:nvSpPr>
        <p:spPr bwMode="auto">
          <a:xfrm>
            <a:off x="288244" y="1110299"/>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（１）伝言メッセージを確認する</a:t>
            </a:r>
          </a:p>
        </p:txBody>
      </p:sp>
      <p:sp>
        <p:nvSpPr>
          <p:cNvPr id="23567" name="テキスト ボックス 24">
            <a:extLst>
              <a:ext uri="{FF2B5EF4-FFF2-40B4-BE49-F238E27FC236}">
                <a16:creationId xmlns:a16="http://schemas.microsoft.com/office/drawing/2014/main" id="{E02F6FF5-0521-04D9-52D1-7312870287D7}"/>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B8C98576-4CB2-04CA-F895-530E6285450C}"/>
              </a:ext>
            </a:extLst>
          </p:cNvPr>
          <p:cNvSpPr txBox="1">
            <a:spLocks noChangeArrowheads="1"/>
          </p:cNvSpPr>
          <p:nvPr/>
        </p:nvSpPr>
        <p:spPr bwMode="auto">
          <a:xfrm>
            <a:off x="2993345" y="1656737"/>
            <a:ext cx="3543300" cy="138499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②アプリ起動後、画面下部の「伝言」を選択します。</a:t>
            </a:r>
            <a:br>
              <a:rPr lang="en-US" altLang="ja-JP" sz="1400" dirty="0">
                <a:latin typeface="+mj-ea"/>
                <a:ea typeface="+mj-ea"/>
              </a:rPr>
            </a:br>
            <a:r>
              <a:rPr lang="ja-JP" altLang="en-US" sz="1400" dirty="0">
                <a:latin typeface="+mj-ea"/>
                <a:ea typeface="+mj-ea"/>
              </a:rPr>
              <a:t>伝言メッセージ画面で伝言メッセージを確認します。</a:t>
            </a:r>
            <a:endParaRPr lang="en-US" altLang="ja-JP" sz="1400" dirty="0">
              <a:latin typeface="+mj-ea"/>
              <a:ea typeface="+mj-ea"/>
            </a:endParaRPr>
          </a:p>
        </p:txBody>
      </p:sp>
      <p:sp>
        <p:nvSpPr>
          <p:cNvPr id="7" name="吹き出し: 線 6">
            <a:extLst>
              <a:ext uri="{FF2B5EF4-FFF2-40B4-BE49-F238E27FC236}">
                <a16:creationId xmlns:a16="http://schemas.microsoft.com/office/drawing/2014/main" id="{073FE0D8-3BB2-8C0E-A3D4-42BADF58C07E}"/>
              </a:ext>
            </a:extLst>
          </p:cNvPr>
          <p:cNvSpPr/>
          <p:nvPr/>
        </p:nvSpPr>
        <p:spPr>
          <a:xfrm>
            <a:off x="3591726" y="3794086"/>
            <a:ext cx="2663163" cy="1045047"/>
          </a:xfrm>
          <a:prstGeom prst="borderCallout1">
            <a:avLst>
              <a:gd name="adj1" fmla="val 50853"/>
              <a:gd name="adj2" fmla="val -381"/>
              <a:gd name="adj3" fmla="val 107704"/>
              <a:gd name="adj4" fmla="val -18420"/>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登録済みの伝言メッセージが核にできます。</a:t>
            </a:r>
          </a:p>
        </p:txBody>
      </p:sp>
      <p:sp>
        <p:nvSpPr>
          <p:cNvPr id="15" name="正方形/長方形 14">
            <a:extLst>
              <a:ext uri="{FF2B5EF4-FFF2-40B4-BE49-F238E27FC236}">
                <a16:creationId xmlns:a16="http://schemas.microsoft.com/office/drawing/2014/main" id="{0DC2E1E9-A0CA-D606-4F56-2D8BF003FD6B}"/>
              </a:ext>
            </a:extLst>
          </p:cNvPr>
          <p:cNvSpPr/>
          <p:nvPr/>
        </p:nvSpPr>
        <p:spPr>
          <a:xfrm>
            <a:off x="640586" y="3976084"/>
            <a:ext cx="2441675" cy="20371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24">
            <a:extLst>
              <a:ext uri="{FF2B5EF4-FFF2-40B4-BE49-F238E27FC236}">
                <a16:creationId xmlns:a16="http://schemas.microsoft.com/office/drawing/2014/main" id="{06363D8C-EFF3-4B05-FDE8-F1C8215F5B6F}"/>
              </a:ext>
            </a:extLst>
          </p:cNvPr>
          <p:cNvSpPr txBox="1">
            <a:spLocks noChangeArrowheads="1"/>
          </p:cNvSpPr>
          <p:nvPr/>
        </p:nvSpPr>
        <p:spPr bwMode="auto">
          <a:xfrm>
            <a:off x="114300" y="471528"/>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３</a:t>
            </a:r>
            <a:r>
              <a:rPr lang="en-US" altLang="ja-JP" sz="2400" b="1" dirty="0">
                <a:solidFill>
                  <a:srgbClr val="0070C0"/>
                </a:solidFill>
              </a:rPr>
              <a:t>. </a:t>
            </a:r>
            <a:r>
              <a:rPr lang="ja-JP" altLang="en-US" sz="2400" b="1" dirty="0">
                <a:solidFill>
                  <a:srgbClr val="0070C0"/>
                </a:solidFill>
              </a:rPr>
              <a:t>伝言メッセージの確認・登録</a:t>
            </a:r>
            <a:endParaRPr lang="en-US" altLang="ja-JP" sz="2400" dirty="0">
              <a:solidFill>
                <a:srgbClr val="0070C0"/>
              </a:solidFill>
            </a:endParaRPr>
          </a:p>
        </p:txBody>
      </p:sp>
      <p:pic>
        <p:nvPicPr>
          <p:cNvPr id="3" name="図 2" descr="ロゴ, アイコン&#10;&#10;AI 生成コンテンツは誤りを含む可能性があります。">
            <a:extLst>
              <a:ext uri="{FF2B5EF4-FFF2-40B4-BE49-F238E27FC236}">
                <a16:creationId xmlns:a16="http://schemas.microsoft.com/office/drawing/2014/main" id="{CE3A5543-BC39-B6CC-7F7B-87477AF54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75" y="1788455"/>
            <a:ext cx="658060" cy="658060"/>
          </a:xfrm>
          <a:prstGeom prst="roundRect">
            <a:avLst/>
          </a:prstGeom>
        </p:spPr>
      </p:pic>
    </p:spTree>
    <p:extLst>
      <p:ext uri="{BB962C8B-B14F-4D97-AF65-F5344CB8AC3E}">
        <p14:creationId xmlns:p14="http://schemas.microsoft.com/office/powerpoint/2010/main" val="110222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9D9B1-3BDA-373B-3C3D-BFC49A2CB74E}"/>
            </a:ext>
          </a:extLst>
        </p:cNvPr>
        <p:cNvGrpSpPr/>
        <p:nvPr/>
      </p:nvGrpSpPr>
      <p:grpSpPr>
        <a:xfrm>
          <a:off x="0" y="0"/>
          <a:ext cx="0" cy="0"/>
          <a:chOff x="0" y="0"/>
          <a:chExt cx="0" cy="0"/>
        </a:xfrm>
      </p:grpSpPr>
      <p:pic>
        <p:nvPicPr>
          <p:cNvPr id="2" name="図 1" descr="グラフィカル ユーザー インターフェイス, アプリケーション&#10;&#10;AI 生成コンテンツは誤りを含む可能性があります。">
            <a:extLst>
              <a:ext uri="{FF2B5EF4-FFF2-40B4-BE49-F238E27FC236}">
                <a16:creationId xmlns:a16="http://schemas.microsoft.com/office/drawing/2014/main" id="{5726DDF7-E9EE-6322-DEEF-EAE03F6E6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87388" y="2085189"/>
            <a:ext cx="2280060" cy="1481468"/>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7EE29984-EE0E-1E89-0D52-9ADFCA21242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EE1A822-0108-101A-DFB7-2D248C00E6B9}"/>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（２）伝言メッセージを登録する</a:t>
            </a:r>
          </a:p>
        </p:txBody>
      </p:sp>
      <p:sp>
        <p:nvSpPr>
          <p:cNvPr id="23567" name="テキスト ボックス 24">
            <a:extLst>
              <a:ext uri="{FF2B5EF4-FFF2-40B4-BE49-F238E27FC236}">
                <a16:creationId xmlns:a16="http://schemas.microsoft.com/office/drawing/2014/main" id="{086BBC11-68AA-F4CE-2850-6D61AB1F25B9}"/>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E02D7BB3-1559-4D74-A04F-F562D352F310}"/>
              </a:ext>
            </a:extLst>
          </p:cNvPr>
          <p:cNvSpPr txBox="1">
            <a:spLocks noChangeArrowheads="1"/>
          </p:cNvSpPr>
          <p:nvPr/>
        </p:nvSpPr>
        <p:spPr bwMode="auto">
          <a:xfrm>
            <a:off x="3047774" y="1244600"/>
            <a:ext cx="3543300" cy="33239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ja-JP" altLang="en-US" sz="1400" dirty="0">
                <a:latin typeface="+mj-ea"/>
              </a:rPr>
              <a:t>アプリ起動後、画面下部の「伝言」を選択します。伝言メッセージ画面で「伝言を登録する」を選択します。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③伝言メッセージ登録画面でメッセージを入力し、「登録する」を選択します。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3CC6A8FE-9B8A-B17E-9F32-3CE768B4B696}"/>
              </a:ext>
            </a:extLst>
          </p:cNvPr>
          <p:cNvSpPr/>
          <p:nvPr/>
        </p:nvSpPr>
        <p:spPr>
          <a:xfrm>
            <a:off x="1006916" y="2605222"/>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アプリケーション が含まれている画像&#10;&#10;AI 生成コンテンツは誤りを含む可能性があります。">
            <a:extLst>
              <a:ext uri="{FF2B5EF4-FFF2-40B4-BE49-F238E27FC236}">
                <a16:creationId xmlns:a16="http://schemas.microsoft.com/office/drawing/2014/main" id="{53A993BB-E274-9B18-7FFD-5C8A5A00B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88" y="3941286"/>
            <a:ext cx="2267760" cy="4907666"/>
          </a:xfrm>
          <a:prstGeom prst="roundRect">
            <a:avLst/>
          </a:prstGeom>
          <a:ln>
            <a:solidFill>
              <a:schemeClr val="bg1">
                <a:lumMod val="75000"/>
              </a:schemeClr>
            </a:solidFill>
          </a:ln>
        </p:spPr>
      </p:pic>
      <p:sp>
        <p:nvSpPr>
          <p:cNvPr id="3" name="正方形/長方形 2">
            <a:extLst>
              <a:ext uri="{FF2B5EF4-FFF2-40B4-BE49-F238E27FC236}">
                <a16:creationId xmlns:a16="http://schemas.microsoft.com/office/drawing/2014/main" id="{39C82FCB-5A42-B400-53A7-B5A593D994D1}"/>
              </a:ext>
            </a:extLst>
          </p:cNvPr>
          <p:cNvSpPr/>
          <p:nvPr/>
        </p:nvSpPr>
        <p:spPr>
          <a:xfrm>
            <a:off x="1502281" y="6395119"/>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5A7E3F1-EF8A-89A9-A219-1A681CA5A517}"/>
              </a:ext>
            </a:extLst>
          </p:cNvPr>
          <p:cNvSpPr/>
          <p:nvPr/>
        </p:nvSpPr>
        <p:spPr>
          <a:xfrm>
            <a:off x="497262" y="4908951"/>
            <a:ext cx="2332797" cy="101287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ロゴ, アイコン&#10;&#10;AI 生成コンテンツは誤りを含む可能性があります。">
            <a:extLst>
              <a:ext uri="{FF2B5EF4-FFF2-40B4-BE49-F238E27FC236}">
                <a16:creationId xmlns:a16="http://schemas.microsoft.com/office/drawing/2014/main" id="{9272C895-F192-66C3-4386-81939D3360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3251" y="1200518"/>
            <a:ext cx="658060" cy="658060"/>
          </a:xfrm>
          <a:prstGeom prst="roundRect">
            <a:avLst/>
          </a:prstGeom>
        </p:spPr>
      </p:pic>
    </p:spTree>
    <p:extLst>
      <p:ext uri="{BB962C8B-B14F-4D97-AF65-F5344CB8AC3E}">
        <p14:creationId xmlns:p14="http://schemas.microsoft.com/office/powerpoint/2010/main" val="321061389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1246</Words>
  <Application>Microsoft Office PowerPoint</Application>
  <PresentationFormat>画面に合わせる (4:3)</PresentationFormat>
  <Paragraphs>172</Paragraphs>
  <Slides>10</Slides>
  <Notes>10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2025-10-02T08:44:11Z</dcterms:modified>
</cp:coreProperties>
</file>